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5" r:id="rId19"/>
    <p:sldId id="271" r:id="rId20"/>
    <p:sldId id="272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3C0"/>
    <a:srgbClr val="25953B"/>
    <a:srgbClr val="4CC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4DAC47-454F-4421-ACA8-B83C0A9DF1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571CC-FECF-4C2D-86AB-0A272D733C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629D5-AF95-43DA-894E-83A8B7CAA37C}" type="datetimeFigureOut">
              <a:rPr lang="en-US" smtClean="0"/>
              <a:t>20-11-17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539BA-FE8F-4640-A510-2CA7D79458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B3887-D7B1-47F1-B5CA-FF82B7DD35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EF0C6-7617-41AD-97DF-CB4493BE2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87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E3BE-DBF1-42EA-99EB-73553B381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595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F1A59-A9EB-4A5D-89F8-75599C77C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5953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90B15-2677-4CBF-B9FA-2638576A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CB72-0143-49B5-9189-31197C47D8A8}" type="datetimeFigureOut">
              <a:rPr lang="en-US" smtClean="0"/>
              <a:t>20-11-17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AD551-6DDC-4709-A981-E49D6C7C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EF9F4-1316-4E4F-A5F4-1A3A7514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3C96-AE6F-4B66-9018-8D8A5584D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2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7365-F70B-4832-B17D-8EA4D777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12A99-D89D-4F1E-A8C7-A9EE24D27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2D3C2-EAD4-42DA-B6F0-FF713DC0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CB72-0143-49B5-9189-31197C47D8A8}" type="datetimeFigureOut">
              <a:rPr lang="en-US" smtClean="0"/>
              <a:t>20-11-17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99694-7D62-4946-836B-3B5A7ADC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E5E63-1612-4DA8-80AA-1FBDB891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3C96-AE6F-4B66-9018-8D8A5584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43D7A-5301-4A77-BFBF-4165011E4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69954-E3DB-4974-8B23-215E39A55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E5FC4-24AB-42EB-A2E8-4CF0674D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CB72-0143-49B5-9189-31197C47D8A8}" type="datetimeFigureOut">
              <a:rPr lang="en-US" smtClean="0"/>
              <a:t>20-11-17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C27FF-CA7D-4D1D-9B78-AC11DB64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304DE-13EB-4D8D-81D6-A741AA38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3C96-AE6F-4B66-9018-8D8A5584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4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B8DD-64B8-420D-BEEA-CFB1854C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95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939D-9C55-4CC3-B2C8-A8F4D9427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5953B"/>
                </a:solidFill>
              </a:defRPr>
            </a:lvl1pPr>
            <a:lvl2pPr>
              <a:defRPr>
                <a:solidFill>
                  <a:srgbClr val="25953B"/>
                </a:solidFill>
              </a:defRPr>
            </a:lvl2pPr>
            <a:lvl3pPr>
              <a:defRPr>
                <a:solidFill>
                  <a:srgbClr val="25953B"/>
                </a:solidFill>
              </a:defRPr>
            </a:lvl3pPr>
            <a:lvl4pPr>
              <a:defRPr>
                <a:solidFill>
                  <a:srgbClr val="25953B"/>
                </a:solidFill>
              </a:defRPr>
            </a:lvl4pPr>
            <a:lvl5pPr>
              <a:defRPr>
                <a:solidFill>
                  <a:srgbClr val="25953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C44BD-AB35-41BA-B185-D1A91678A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CB72-0143-49B5-9189-31197C47D8A8}" type="datetimeFigureOut">
              <a:rPr lang="en-US" smtClean="0"/>
              <a:t>20-11-17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2BF12-ABDC-431A-A842-8AA24C34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6B90A-A340-4695-8DEE-BD3FBCDF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3C96-AE6F-4B66-9018-8D8A5584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5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26725-0F4C-49FC-8891-9C1D5973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94595-F241-434F-BE2C-C97B21C0A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6D517-A636-4526-8469-2CB1708B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CB72-0143-49B5-9189-31197C47D8A8}" type="datetimeFigureOut">
              <a:rPr lang="en-US" smtClean="0"/>
              <a:t>20-11-17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9692D-8B31-48B7-9D70-A2824B84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2EA87-62E4-4A38-82A5-45B2F85C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3C96-AE6F-4B66-9018-8D8A5584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3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4C72-3B52-4005-B8BD-7529EED6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9CFFC-2020-43A3-81F2-BE65391AC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50C6C-3558-49CB-9E4D-63F73D062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03BA1-7954-41B5-A2A0-DA9B723C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CB72-0143-49B5-9189-31197C47D8A8}" type="datetimeFigureOut">
              <a:rPr lang="en-US" smtClean="0"/>
              <a:t>20-11-17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7D1C3-54EB-4672-A098-47FA31F8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452EB-481A-45B2-AD2B-BEEC5F6D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3C96-AE6F-4B66-9018-8D8A5584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36E8-C0D2-4205-AACA-A065CA7A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1BCE6-FE14-40FD-BC2D-7C1AEA639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AA01E-06CD-4E80-B997-A6300A3FC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3F564-B8F1-4661-A1C3-762E03CF4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D90B6-FB50-4EC2-908C-6D4207836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F5A99-122C-4971-ADEF-280B9901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CB72-0143-49B5-9189-31197C47D8A8}" type="datetimeFigureOut">
              <a:rPr lang="en-US" smtClean="0"/>
              <a:t>20-11-17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A4609-7599-4D3F-A51B-4AE0EAA4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4F40DD-7071-49ED-9BBF-E14FADF6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3C96-AE6F-4B66-9018-8D8A5584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8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3992-EDDE-40B7-A9D7-7AA933EC3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8490E-6CC0-410C-99DD-89E2B4703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CB72-0143-49B5-9189-31197C47D8A8}" type="datetimeFigureOut">
              <a:rPr lang="en-US" smtClean="0"/>
              <a:t>20-11-17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42373-27D4-41F3-8E37-6878ECB17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74298-9123-4D10-A7ED-748699FE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3C96-AE6F-4B66-9018-8D8A5584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3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566908-9F8D-4F04-9481-40FBC37B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CB72-0143-49B5-9189-31197C47D8A8}" type="datetimeFigureOut">
              <a:rPr lang="en-US" smtClean="0"/>
              <a:t>20-11-17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F9D02-92B2-40C7-B05F-5C628751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6F731-1889-4A51-A26D-01C1B876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3C96-AE6F-4B66-9018-8D8A5584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8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5DB0-968F-47A0-9FF9-AE561CEA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3A71E-06D6-4138-8EF3-AB28B70A7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3D2B4-01CC-4C25-B317-98A19379F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12D5A-DE7F-4EE4-893F-8F533870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CB72-0143-49B5-9189-31197C47D8A8}" type="datetimeFigureOut">
              <a:rPr lang="en-US" smtClean="0"/>
              <a:t>20-11-17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A36F6-363F-412E-85D8-9856B59A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0A162-7145-4FC0-911D-F9DD3899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3C96-AE6F-4B66-9018-8D8A5584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5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80D4-EB16-41FB-8D98-ED43E6D9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5516B-4979-41CA-9D35-36B675595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28F91-8CAF-41DB-8010-5BBC67BF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4BEB3-A921-4603-AD00-C46C76FC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CB72-0143-49B5-9189-31197C47D8A8}" type="datetimeFigureOut">
              <a:rPr lang="en-US" smtClean="0"/>
              <a:t>20-11-17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76E1C-F940-427B-AB34-B0ADC20D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41D3B-B80E-4D03-ACF3-5C072DF2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3C96-AE6F-4B66-9018-8D8A5584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4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F7FD5-AAFE-4BFE-AC4C-2D97E060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0E5BD-E38E-4474-91AA-72A2716FD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4DF40-8A71-49D0-A6C1-7DF6E310C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0CB72-0143-49B5-9189-31197C47D8A8}" type="datetimeFigureOut">
              <a:rPr lang="en-US" smtClean="0"/>
              <a:t>20-11-17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72596-8E99-46F0-B929-3B55EE75C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7597A-17AE-4C72-8333-6F968CF71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D3C96-AE6F-4B66-9018-8D8A5584DE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CB16C0-6149-4348-9C94-276AAAA7A0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897" y="136525"/>
            <a:ext cx="2284216" cy="10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6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D5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UIMLALOGO_2009_small">
            <a:extLst>
              <a:ext uri="{FF2B5EF4-FFF2-40B4-BE49-F238E27FC236}">
                <a16:creationId xmlns:a16="http://schemas.microsoft.com/office/drawing/2014/main" id="{82405D26-8C23-4B39-A94F-28029D7E2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8954355" y="1554488"/>
            <a:ext cx="1713646" cy="171364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66E774-A3EB-48D1-8306-BDAABFB79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26" y="4086226"/>
            <a:ext cx="1849023" cy="17601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FAA73-2A8B-4CA3-B8CC-FC5E3D3E4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10"/>
            <a:ext cx="7139110" cy="750608"/>
          </a:xfrm>
        </p:spPr>
        <p:txBody>
          <a:bodyPr>
            <a:normAutofit/>
          </a:bodyPr>
          <a:lstStyle/>
          <a:p>
            <a:pPr algn="l"/>
            <a:r>
              <a:rPr lang="fr-FR" sz="4600"/>
              <a:t>Mountain Navigation Basics</a:t>
            </a:r>
            <a:endParaRPr lang="en-US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5E83-2F20-451C-BE05-6A81DAF54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6418"/>
            <a:ext cx="5930900" cy="1523215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/>
              <a:t>Steven McDonald</a:t>
            </a:r>
          </a:p>
          <a:p>
            <a:pPr algn="l"/>
            <a:r>
              <a:rPr lang="fr-FR" sz="2800" dirty="0"/>
              <a:t>International Mountain Leader</a:t>
            </a:r>
          </a:p>
          <a:p>
            <a:pPr algn="l"/>
            <a:r>
              <a:rPr lang="fr-FR" sz="2800" dirty="0"/>
              <a:t>BASI ISTD Snowboard </a:t>
            </a:r>
            <a:r>
              <a:rPr lang="fr-FR" sz="2800" dirty="0" err="1"/>
              <a:t>Instructor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412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E4BB-AD82-47A9-805E-13BF574A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Keeping</a:t>
            </a:r>
            <a:r>
              <a:rPr lang="fr-FR" dirty="0"/>
              <a:t> </a:t>
            </a:r>
            <a:r>
              <a:rPr lang="fr-FR" dirty="0" err="1"/>
              <a:t>track</a:t>
            </a:r>
            <a:r>
              <a:rPr lang="fr-FR" dirty="0"/>
              <a:t> of Distance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8B20C-F8EA-4581-9BE0-4391123B7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It’s</a:t>
            </a:r>
            <a:r>
              <a:rPr lang="fr-FR" dirty="0"/>
              <a:t> important to </a:t>
            </a:r>
            <a:r>
              <a:rPr lang="fr-FR" dirty="0" err="1"/>
              <a:t>be</a:t>
            </a:r>
            <a:r>
              <a:rPr lang="fr-FR" dirty="0"/>
              <a:t> able to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track</a:t>
            </a:r>
            <a:r>
              <a:rPr lang="fr-FR" dirty="0"/>
              <a:t> of how far </a:t>
            </a:r>
            <a:r>
              <a:rPr lang="fr-FR" dirty="0" err="1"/>
              <a:t>you</a:t>
            </a:r>
            <a:r>
              <a:rPr lang="fr-FR" dirty="0"/>
              <a:t> have </a:t>
            </a:r>
            <a:r>
              <a:rPr lang="fr-FR" dirty="0" err="1"/>
              <a:t>travelled</a:t>
            </a:r>
            <a:r>
              <a:rPr lang="fr-FR" dirty="0"/>
              <a:t> if </a:t>
            </a:r>
            <a:r>
              <a:rPr lang="fr-FR" dirty="0" err="1"/>
              <a:t>visibility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poor</a:t>
            </a:r>
            <a:endParaRPr lang="fr-FR" dirty="0"/>
          </a:p>
          <a:p>
            <a:r>
              <a:rPr lang="fr-FR" dirty="0"/>
              <a:t>If </a:t>
            </a:r>
            <a:r>
              <a:rPr lang="fr-FR" dirty="0" err="1"/>
              <a:t>you</a:t>
            </a:r>
            <a:r>
              <a:rPr lang="fr-FR" dirty="0"/>
              <a:t> have made a good </a:t>
            </a:r>
            <a:r>
              <a:rPr lang="fr-FR" dirty="0" err="1"/>
              <a:t>estimate</a:t>
            </a:r>
            <a:r>
              <a:rPr lang="fr-FR" dirty="0"/>
              <a:t> of the time </a:t>
            </a:r>
            <a:r>
              <a:rPr lang="fr-FR" dirty="0" err="1"/>
              <a:t>required</a:t>
            </a:r>
            <a:r>
              <a:rPr lang="fr-FR" dirty="0"/>
              <a:t> to cover the </a:t>
            </a:r>
            <a:r>
              <a:rPr lang="fr-FR" dirty="0" err="1"/>
              <a:t>next</a:t>
            </a:r>
            <a:r>
              <a:rPr lang="fr-FR" dirty="0"/>
              <a:t> section,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keeping</a:t>
            </a:r>
            <a:r>
              <a:rPr lang="fr-FR" dirty="0"/>
              <a:t> </a:t>
            </a:r>
            <a:r>
              <a:rPr lang="fr-FR" dirty="0" err="1"/>
              <a:t>track</a:t>
            </a:r>
            <a:r>
              <a:rPr lang="fr-FR" dirty="0"/>
              <a:t> of time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 </a:t>
            </a:r>
            <a:r>
              <a:rPr lang="fr-FR" dirty="0" err="1"/>
              <a:t>reasonable</a:t>
            </a:r>
            <a:r>
              <a:rPr lang="fr-FR" dirty="0"/>
              <a:t> </a:t>
            </a:r>
            <a:r>
              <a:rPr lang="fr-FR" dirty="0" err="1"/>
              <a:t>estimate</a:t>
            </a:r>
            <a:r>
              <a:rPr lang="fr-FR" dirty="0"/>
              <a:t> of distance</a:t>
            </a:r>
          </a:p>
          <a:p>
            <a:r>
              <a:rPr lang="fr-FR" dirty="0"/>
              <a:t>You can </a:t>
            </a:r>
            <a:r>
              <a:rPr lang="fr-FR" dirty="0" err="1"/>
              <a:t>track</a:t>
            </a:r>
            <a:r>
              <a:rPr lang="fr-FR" dirty="0"/>
              <a:t> distance more </a:t>
            </a:r>
            <a:r>
              <a:rPr lang="fr-FR" dirty="0" err="1"/>
              <a:t>accurately</a:t>
            </a:r>
            <a:r>
              <a:rPr lang="fr-FR" dirty="0"/>
              <a:t> by </a:t>
            </a:r>
            <a:r>
              <a:rPr lang="fr-FR" dirty="0" err="1"/>
              <a:t>counting</a:t>
            </a:r>
            <a:r>
              <a:rPr lang="fr-FR" dirty="0"/>
              <a:t> </a:t>
            </a:r>
            <a:r>
              <a:rPr lang="fr-FR" dirty="0" err="1"/>
              <a:t>paces</a:t>
            </a:r>
            <a:r>
              <a:rPr lang="fr-FR" dirty="0"/>
              <a:t> –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helps</a:t>
            </a:r>
            <a:r>
              <a:rPr lang="fr-FR" dirty="0"/>
              <a:t> to have </a:t>
            </a:r>
            <a:r>
              <a:rPr lang="fr-FR" dirty="0" err="1"/>
              <a:t>some</a:t>
            </a:r>
            <a:r>
              <a:rPr lang="fr-FR" dirty="0"/>
              <a:t> sort of </a:t>
            </a:r>
            <a:r>
              <a:rPr lang="fr-FR" dirty="0" err="1"/>
              <a:t>counting</a:t>
            </a:r>
            <a:r>
              <a:rPr lang="fr-FR" dirty="0"/>
              <a:t> help to stop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losing</a:t>
            </a:r>
            <a:r>
              <a:rPr lang="fr-FR" dirty="0"/>
              <a:t> </a:t>
            </a:r>
            <a:r>
              <a:rPr lang="fr-FR" dirty="0" err="1"/>
              <a:t>track</a:t>
            </a:r>
            <a:r>
              <a:rPr lang="fr-FR" dirty="0"/>
              <a:t> (putting a </a:t>
            </a:r>
            <a:r>
              <a:rPr lang="fr-FR" dirty="0" err="1"/>
              <a:t>pebble</a:t>
            </a:r>
            <a:r>
              <a:rPr lang="fr-FR" dirty="0"/>
              <a:t> in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pocket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100m </a:t>
            </a:r>
            <a:r>
              <a:rPr lang="fr-FR" dirty="0" err="1"/>
              <a:t>will</a:t>
            </a:r>
            <a:r>
              <a:rPr lang="fr-FR" dirty="0"/>
              <a:t> do!)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0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ED01-7544-41C2-987E-A87D1994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a </a:t>
            </a:r>
            <a:r>
              <a:rPr lang="fr-FR" dirty="0" err="1"/>
              <a:t>compass</a:t>
            </a:r>
            <a:r>
              <a:rPr lang="fr-FR" dirty="0"/>
              <a:t> – setting the </a:t>
            </a:r>
            <a:r>
              <a:rPr lang="fr-FR" dirty="0" err="1"/>
              <a:t>map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5A8C9-CC88-4499-99C5-45CB6813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80" y="1828800"/>
            <a:ext cx="5077009" cy="481965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Set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compass</a:t>
            </a:r>
            <a:r>
              <a:rPr lang="fr-FR" dirty="0"/>
              <a:t> due North</a:t>
            </a:r>
          </a:p>
          <a:p>
            <a:r>
              <a:rPr lang="fr-FR" dirty="0"/>
              <a:t>Place the </a:t>
            </a:r>
            <a:r>
              <a:rPr lang="fr-FR" dirty="0" err="1"/>
              <a:t>compass</a:t>
            </a:r>
            <a:r>
              <a:rPr lang="fr-FR" dirty="0"/>
              <a:t> on the </a:t>
            </a:r>
            <a:r>
              <a:rPr lang="fr-FR" dirty="0" err="1"/>
              <a:t>map</a:t>
            </a:r>
            <a:r>
              <a:rPr lang="fr-FR" dirty="0"/>
              <a:t> and line up the </a:t>
            </a:r>
            <a:r>
              <a:rPr lang="fr-FR" dirty="0" err="1"/>
              <a:t>edge</a:t>
            </a:r>
            <a:r>
              <a:rPr lang="fr-FR" dirty="0"/>
              <a:t> of the </a:t>
            </a:r>
            <a:r>
              <a:rPr lang="fr-FR" dirty="0" err="1"/>
              <a:t>compass</a:t>
            </a:r>
            <a:r>
              <a:rPr lang="fr-FR" dirty="0"/>
              <a:t> (or the </a:t>
            </a:r>
            <a:r>
              <a:rPr lang="fr-FR" dirty="0" err="1"/>
              <a:t>printed</a:t>
            </a:r>
            <a:r>
              <a:rPr lang="fr-FR" dirty="0"/>
              <a:t> </a:t>
            </a:r>
            <a:r>
              <a:rPr lang="fr-FR" dirty="0" err="1"/>
              <a:t>lines</a:t>
            </a:r>
            <a:r>
              <a:rPr lang="fr-FR" dirty="0"/>
              <a:t>)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north-south</a:t>
            </a:r>
            <a:r>
              <a:rPr lang="fr-FR" dirty="0"/>
              <a:t> </a:t>
            </a:r>
            <a:r>
              <a:rPr lang="fr-FR" dirty="0" err="1"/>
              <a:t>grid-lines</a:t>
            </a:r>
            <a:r>
              <a:rPr lang="fr-FR" dirty="0"/>
              <a:t> on the </a:t>
            </a:r>
            <a:r>
              <a:rPr lang="fr-FR" dirty="0" err="1"/>
              <a:t>map</a:t>
            </a:r>
            <a:endParaRPr lang="fr-FR" dirty="0"/>
          </a:p>
          <a:p>
            <a:r>
              <a:rPr lang="fr-FR" dirty="0"/>
              <a:t>Lay the </a:t>
            </a:r>
            <a:r>
              <a:rPr lang="fr-FR" dirty="0" err="1"/>
              <a:t>map</a:t>
            </a:r>
            <a:r>
              <a:rPr lang="fr-FR" dirty="0"/>
              <a:t> flat and </a:t>
            </a:r>
            <a:r>
              <a:rPr lang="fr-FR" dirty="0" err="1"/>
              <a:t>rotate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until</a:t>
            </a:r>
            <a:r>
              <a:rPr lang="fr-FR" dirty="0"/>
              <a:t> the </a:t>
            </a:r>
            <a:r>
              <a:rPr lang="fr-FR" dirty="0" err="1"/>
              <a:t>red</a:t>
            </a:r>
            <a:r>
              <a:rPr lang="fr-FR" dirty="0"/>
              <a:t> end of the </a:t>
            </a:r>
            <a:r>
              <a:rPr lang="fr-FR" dirty="0" err="1"/>
              <a:t>compass</a:t>
            </a:r>
            <a:r>
              <a:rPr lang="fr-FR" dirty="0"/>
              <a:t> </a:t>
            </a:r>
            <a:r>
              <a:rPr lang="fr-FR" dirty="0" err="1"/>
              <a:t>needle</a:t>
            </a:r>
            <a:r>
              <a:rPr lang="fr-FR" dirty="0"/>
              <a:t> </a:t>
            </a:r>
            <a:r>
              <a:rPr lang="fr-FR" dirty="0" err="1"/>
              <a:t>lines</a:t>
            </a:r>
            <a:r>
              <a:rPr lang="fr-FR" dirty="0"/>
              <a:t> up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red-arrow</a:t>
            </a:r>
            <a:r>
              <a:rPr lang="fr-FR" dirty="0"/>
              <a:t> on the base (put the </a:t>
            </a:r>
            <a:r>
              <a:rPr lang="fr-FR" dirty="0" err="1"/>
              <a:t>red</a:t>
            </a:r>
            <a:r>
              <a:rPr lang="fr-FR" dirty="0"/>
              <a:t> in the </a:t>
            </a:r>
            <a:r>
              <a:rPr lang="fr-FR" dirty="0" err="1"/>
              <a:t>bed</a:t>
            </a:r>
            <a:r>
              <a:rPr lang="fr-FR" dirty="0"/>
              <a:t>)</a:t>
            </a:r>
          </a:p>
          <a:p>
            <a:r>
              <a:rPr lang="fr-FR" dirty="0"/>
              <a:t>You can </a:t>
            </a:r>
            <a:r>
              <a:rPr lang="fr-FR" dirty="0" err="1"/>
              <a:t>also</a:t>
            </a:r>
            <a:r>
              <a:rPr lang="fr-FR" dirty="0"/>
              <a:t> set the </a:t>
            </a:r>
            <a:r>
              <a:rPr lang="fr-FR" dirty="0" err="1"/>
              <a:t>map</a:t>
            </a:r>
            <a:r>
              <a:rPr lang="fr-FR" dirty="0"/>
              <a:t> </a:t>
            </a:r>
            <a:r>
              <a:rPr lang="fr-FR" dirty="0" err="1"/>
              <a:t>without</a:t>
            </a:r>
            <a:r>
              <a:rPr lang="fr-FR" dirty="0"/>
              <a:t> the </a:t>
            </a:r>
            <a:r>
              <a:rPr lang="fr-FR" dirty="0" err="1"/>
              <a:t>compass</a:t>
            </a:r>
            <a:r>
              <a:rPr lang="fr-FR" dirty="0"/>
              <a:t>, </a:t>
            </a:r>
            <a:r>
              <a:rPr lang="fr-FR" dirty="0" err="1"/>
              <a:t>using</a:t>
            </a:r>
            <a:r>
              <a:rPr lang="fr-FR" dirty="0"/>
              <a:t> visible </a:t>
            </a:r>
            <a:r>
              <a:rPr lang="fr-FR" dirty="0" err="1"/>
              <a:t>landmarks</a:t>
            </a:r>
            <a:r>
              <a:rPr lang="fr-FR" dirty="0"/>
              <a:t> (if </a:t>
            </a:r>
            <a:r>
              <a:rPr lang="fr-FR" dirty="0" err="1"/>
              <a:t>you</a:t>
            </a:r>
            <a:r>
              <a:rPr lang="fr-FR" dirty="0"/>
              <a:t> know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are!)</a:t>
            </a:r>
            <a:endParaRPr lang="en-US" dirty="0"/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B9E52F51-F87E-43BE-950F-05C665E13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b="5375"/>
          <a:stretch/>
        </p:blipFill>
        <p:spPr>
          <a:xfrm>
            <a:off x="5162550" y="1530400"/>
            <a:ext cx="7029450" cy="5287962"/>
          </a:xfrm>
          <a:prstGeom prst="rect">
            <a:avLst/>
          </a:prstGeom>
        </p:spPr>
      </p:pic>
      <p:pic>
        <p:nvPicPr>
          <p:cNvPr id="5" name="Picture 4" descr="A picture containing object, device&#10;&#10;Description generated with high confidence">
            <a:extLst>
              <a:ext uri="{FF2B5EF4-FFF2-40B4-BE49-F238E27FC236}">
                <a16:creationId xmlns:a16="http://schemas.microsoft.com/office/drawing/2014/main" id="{F882797A-4729-47E3-B5D4-50F96342C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60" y="1690688"/>
            <a:ext cx="2065020" cy="393719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E2991472-B8D8-43D9-8EB7-5213934740F7}"/>
              </a:ext>
            </a:extLst>
          </p:cNvPr>
          <p:cNvSpPr/>
          <p:nvPr/>
        </p:nvSpPr>
        <p:spPr>
          <a:xfrm>
            <a:off x="8004517" y="3509329"/>
            <a:ext cx="1445455" cy="1405892"/>
          </a:xfrm>
          <a:prstGeom prst="arc">
            <a:avLst/>
          </a:prstGeom>
          <a:ln w="6032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ED01-7544-41C2-987E-A87D1994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a </a:t>
            </a:r>
            <a:r>
              <a:rPr lang="fr-FR" dirty="0" err="1"/>
              <a:t>compass</a:t>
            </a:r>
            <a:r>
              <a:rPr lang="fr-FR" dirty="0"/>
              <a:t> – </a:t>
            </a:r>
            <a:r>
              <a:rPr lang="fr-FR" dirty="0" err="1"/>
              <a:t>taking</a:t>
            </a:r>
            <a:r>
              <a:rPr lang="fr-FR" dirty="0"/>
              <a:t> a </a:t>
            </a:r>
            <a:r>
              <a:rPr lang="fr-FR" dirty="0" err="1"/>
              <a:t>bearing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5A8C9-CC88-4499-99C5-45CB6813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80" y="1828800"/>
            <a:ext cx="5077009" cy="481965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Line up the </a:t>
            </a:r>
            <a:r>
              <a:rPr lang="fr-FR" dirty="0" err="1"/>
              <a:t>printed</a:t>
            </a:r>
            <a:r>
              <a:rPr lang="fr-FR" dirty="0"/>
              <a:t> line or the </a:t>
            </a:r>
            <a:r>
              <a:rPr lang="fr-FR" dirty="0" err="1"/>
              <a:t>edge</a:t>
            </a:r>
            <a:r>
              <a:rPr lang="fr-FR" dirty="0"/>
              <a:t> of the </a:t>
            </a:r>
            <a:r>
              <a:rPr lang="fr-FR" dirty="0" err="1"/>
              <a:t>compass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point A to Point B</a:t>
            </a:r>
          </a:p>
          <a:p>
            <a:r>
              <a:rPr lang="fr-FR" dirty="0" err="1"/>
              <a:t>Rotate</a:t>
            </a:r>
            <a:r>
              <a:rPr lang="fr-FR" dirty="0"/>
              <a:t> the </a:t>
            </a:r>
            <a:r>
              <a:rPr lang="fr-FR" dirty="0" err="1"/>
              <a:t>compass</a:t>
            </a:r>
            <a:r>
              <a:rPr lang="fr-FR" dirty="0"/>
              <a:t> </a:t>
            </a:r>
            <a:r>
              <a:rPr lang="fr-FR" dirty="0" err="1"/>
              <a:t>bevel</a:t>
            </a:r>
            <a:r>
              <a:rPr lang="fr-FR" dirty="0"/>
              <a:t>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</a:t>
            </a:r>
            <a:r>
              <a:rPr lang="fr-FR" dirty="0" err="1"/>
              <a:t>lines</a:t>
            </a:r>
            <a:r>
              <a:rPr lang="fr-FR" dirty="0"/>
              <a:t> on the </a:t>
            </a:r>
            <a:r>
              <a:rPr lang="fr-FR" dirty="0" err="1"/>
              <a:t>bevel</a:t>
            </a:r>
            <a:r>
              <a:rPr lang="fr-FR" dirty="0"/>
              <a:t> are </a:t>
            </a:r>
            <a:r>
              <a:rPr lang="fr-FR" dirty="0" err="1"/>
              <a:t>aligned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North-South </a:t>
            </a:r>
            <a:r>
              <a:rPr lang="fr-FR" dirty="0" err="1"/>
              <a:t>grid</a:t>
            </a:r>
            <a:endParaRPr lang="fr-FR" dirty="0"/>
          </a:p>
          <a:p>
            <a:r>
              <a:rPr lang="fr-FR" dirty="0"/>
              <a:t>Read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bearing</a:t>
            </a:r>
            <a:r>
              <a:rPr lang="fr-FR" dirty="0"/>
              <a:t> at the top</a:t>
            </a:r>
          </a:p>
          <a:p>
            <a:r>
              <a:rPr lang="fr-FR" dirty="0"/>
              <a:t>Double check by </a:t>
            </a:r>
            <a:r>
              <a:rPr lang="fr-FR" dirty="0" err="1"/>
              <a:t>removing</a:t>
            </a:r>
            <a:r>
              <a:rPr lang="fr-FR" dirty="0"/>
              <a:t> the </a:t>
            </a:r>
            <a:r>
              <a:rPr lang="fr-FR" dirty="0" err="1"/>
              <a:t>compass</a:t>
            </a:r>
            <a:r>
              <a:rPr lang="fr-FR" dirty="0"/>
              <a:t> and </a:t>
            </a:r>
            <a:r>
              <a:rPr lang="fr-FR" dirty="0" err="1"/>
              <a:t>guesstimating</a:t>
            </a:r>
            <a:r>
              <a:rPr lang="fr-FR" dirty="0"/>
              <a:t> the </a:t>
            </a:r>
            <a:r>
              <a:rPr lang="fr-FR" dirty="0" err="1"/>
              <a:t>bearing</a:t>
            </a:r>
            <a:r>
              <a:rPr lang="fr-FR" dirty="0"/>
              <a:t> by </a:t>
            </a:r>
            <a:r>
              <a:rPr lang="fr-FR" dirty="0" err="1"/>
              <a:t>eye</a:t>
            </a:r>
            <a:r>
              <a:rPr lang="fr-FR" dirty="0"/>
              <a:t> – </a:t>
            </a:r>
            <a:r>
              <a:rPr lang="fr-FR" dirty="0" err="1"/>
              <a:t>it’s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180° out</a:t>
            </a:r>
            <a:endParaRPr lang="en-US" dirty="0"/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B9E52F51-F87E-43BE-950F-05C665E13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b="5375"/>
          <a:stretch/>
        </p:blipFill>
        <p:spPr>
          <a:xfrm>
            <a:off x="5162550" y="1530400"/>
            <a:ext cx="7029450" cy="5287962"/>
          </a:xfrm>
          <a:prstGeom prst="rect">
            <a:avLst/>
          </a:prstGeom>
        </p:spPr>
      </p:pic>
      <p:pic>
        <p:nvPicPr>
          <p:cNvPr id="5" name="Picture 4" descr="A picture containing object, device&#10;&#10;Description generated with high confidence">
            <a:extLst>
              <a:ext uri="{FF2B5EF4-FFF2-40B4-BE49-F238E27FC236}">
                <a16:creationId xmlns:a16="http://schemas.microsoft.com/office/drawing/2014/main" id="{F882797A-4729-47E3-B5D4-50F96342C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9170">
            <a:off x="8848472" y="2205781"/>
            <a:ext cx="2065020" cy="393719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8962397-7EF0-4168-B6DC-916343B5B8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1102" r="738" b="1102"/>
          <a:stretch/>
        </p:blipFill>
        <p:spPr>
          <a:xfrm>
            <a:off x="7755444" y="2795753"/>
            <a:ext cx="4251076" cy="27572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E3BE43-8B38-41EA-9E77-E4A58F970EF5}"/>
              </a:ext>
            </a:extLst>
          </p:cNvPr>
          <p:cNvSpPr txBox="1"/>
          <p:nvPr/>
        </p:nvSpPr>
        <p:spPr>
          <a:xfrm>
            <a:off x="8435696" y="2371266"/>
            <a:ext cx="58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5FF83-4D7F-4E18-9536-3307E5131140}"/>
              </a:ext>
            </a:extLst>
          </p:cNvPr>
          <p:cNvSpPr txBox="1"/>
          <p:nvPr/>
        </p:nvSpPr>
        <p:spPr>
          <a:xfrm>
            <a:off x="10193864" y="2656993"/>
            <a:ext cx="58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B10F0-87F2-450D-8D7A-4697082D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/>
              <a:t>compass</a:t>
            </a:r>
            <a:r>
              <a:rPr lang="fr-FR" dirty="0"/>
              <a:t> – </a:t>
            </a:r>
            <a:r>
              <a:rPr lang="fr-FR" dirty="0" err="1"/>
              <a:t>taking</a:t>
            </a:r>
            <a:r>
              <a:rPr lang="fr-FR" dirty="0"/>
              <a:t> a </a:t>
            </a:r>
            <a:r>
              <a:rPr lang="fr-FR" dirty="0" err="1"/>
              <a:t>bearing</a:t>
            </a:r>
            <a:r>
              <a:rPr lang="fr-FR" dirty="0"/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F2F75-1034-40AA-BB49-758E997BF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56443" cy="4351338"/>
          </a:xfrm>
        </p:spPr>
        <p:txBody>
          <a:bodyPr/>
          <a:lstStyle/>
          <a:p>
            <a:r>
              <a:rPr lang="fr-FR" dirty="0" err="1"/>
              <a:t>What’s</a:t>
            </a:r>
            <a:r>
              <a:rPr lang="fr-FR" dirty="0"/>
              <a:t> the </a:t>
            </a:r>
            <a:r>
              <a:rPr lang="fr-FR" dirty="0" err="1"/>
              <a:t>bearing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: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Top of the 3rd lift at Sainte Foy to Pointe de la </a:t>
            </a:r>
            <a:r>
              <a:rPr lang="fr-FR" dirty="0" err="1"/>
              <a:t>Foglietta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 err="1"/>
              <a:t>Here</a:t>
            </a:r>
            <a:r>
              <a:rPr lang="fr-FR" dirty="0"/>
              <a:t> to le </a:t>
            </a:r>
            <a:r>
              <a:rPr lang="fr-FR" dirty="0" err="1"/>
              <a:t>Loissel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Top of le Grande Motte to Refuge de la Leisse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Petit Saint Bernard Hospice to Col de la </a:t>
            </a:r>
            <a:r>
              <a:rPr lang="fr-FR" dirty="0" err="1"/>
              <a:t>Traversette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5958F-9D2F-4431-B25B-0A8AD53CF639}"/>
              </a:ext>
            </a:extLst>
          </p:cNvPr>
          <p:cNvSpPr txBox="1"/>
          <p:nvPr/>
        </p:nvSpPr>
        <p:spPr>
          <a:xfrm>
            <a:off x="8494643" y="2756452"/>
            <a:ext cx="99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  49°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08399-3A09-4B61-A64C-4CC087A9FC7E}"/>
              </a:ext>
            </a:extLst>
          </p:cNvPr>
          <p:cNvSpPr txBox="1"/>
          <p:nvPr/>
        </p:nvSpPr>
        <p:spPr>
          <a:xfrm>
            <a:off x="4028660" y="3539629"/>
            <a:ext cx="99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  129°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DFA89-0CE8-4F75-A432-09A0488DB29D}"/>
              </a:ext>
            </a:extLst>
          </p:cNvPr>
          <p:cNvSpPr txBox="1"/>
          <p:nvPr/>
        </p:nvSpPr>
        <p:spPr>
          <a:xfrm>
            <a:off x="7394712" y="4320208"/>
            <a:ext cx="99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  170°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88E8F-778D-42DF-BAB2-5782ACDAF1F8}"/>
              </a:ext>
            </a:extLst>
          </p:cNvPr>
          <p:cNvSpPr txBox="1"/>
          <p:nvPr/>
        </p:nvSpPr>
        <p:spPr>
          <a:xfrm>
            <a:off x="7997685" y="5121964"/>
            <a:ext cx="99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  179°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0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EC14-A2CF-4AB6-B84F-8067E948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/>
              <a:t>compass</a:t>
            </a:r>
            <a:r>
              <a:rPr lang="fr-FR" dirty="0"/>
              <a:t> – </a:t>
            </a:r>
            <a:r>
              <a:rPr lang="fr-FR" dirty="0" err="1"/>
              <a:t>taking</a:t>
            </a:r>
            <a:r>
              <a:rPr lang="fr-FR" dirty="0"/>
              <a:t> a </a:t>
            </a:r>
            <a:r>
              <a:rPr lang="fr-FR" dirty="0" err="1"/>
              <a:t>bearing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E568-6750-4C4F-B0C4-09C333ABE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5825" cy="4351338"/>
          </a:xfrm>
        </p:spPr>
        <p:txBody>
          <a:bodyPr/>
          <a:lstStyle/>
          <a:p>
            <a:r>
              <a:rPr lang="fr-FR" dirty="0"/>
              <a:t>To check the </a:t>
            </a:r>
            <a:r>
              <a:rPr lang="fr-FR" dirty="0" err="1"/>
              <a:t>identity</a:t>
            </a:r>
            <a:r>
              <a:rPr lang="fr-FR" dirty="0"/>
              <a:t> of a </a:t>
            </a:r>
            <a:r>
              <a:rPr lang="fr-FR" dirty="0" err="1"/>
              <a:t>feature</a:t>
            </a:r>
            <a:r>
              <a:rPr lang="fr-FR" dirty="0"/>
              <a:t> or help </a:t>
            </a:r>
            <a:r>
              <a:rPr lang="fr-FR" dirty="0" err="1"/>
              <a:t>find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position, </a:t>
            </a:r>
            <a:r>
              <a:rPr lang="fr-FR" dirty="0" err="1"/>
              <a:t>it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useful</a:t>
            </a:r>
            <a:r>
              <a:rPr lang="fr-FR" dirty="0"/>
              <a:t> to </a:t>
            </a:r>
            <a:r>
              <a:rPr lang="fr-FR" dirty="0" err="1"/>
              <a:t>take</a:t>
            </a:r>
            <a:r>
              <a:rPr lang="fr-FR" dirty="0"/>
              <a:t> a </a:t>
            </a:r>
            <a:r>
              <a:rPr lang="fr-FR" dirty="0" err="1"/>
              <a:t>bearing</a:t>
            </a:r>
            <a:r>
              <a:rPr lang="fr-FR" dirty="0"/>
              <a:t> on a real </a:t>
            </a:r>
            <a:r>
              <a:rPr lang="fr-FR" dirty="0" err="1"/>
              <a:t>feature</a:t>
            </a:r>
            <a:r>
              <a:rPr lang="fr-FR" dirty="0"/>
              <a:t> and </a:t>
            </a:r>
            <a:r>
              <a:rPr lang="fr-FR" dirty="0" err="1"/>
              <a:t>refer</a:t>
            </a:r>
            <a:r>
              <a:rPr lang="fr-FR" dirty="0"/>
              <a:t> back to the </a:t>
            </a:r>
            <a:r>
              <a:rPr lang="fr-FR" dirty="0" err="1"/>
              <a:t>map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What’s</a:t>
            </a:r>
            <a:r>
              <a:rPr lang="fr-FR" dirty="0"/>
              <a:t> the </a:t>
            </a:r>
            <a:r>
              <a:rPr lang="fr-FR" dirty="0" err="1"/>
              <a:t>bearing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to Le </a:t>
            </a:r>
            <a:r>
              <a:rPr lang="fr-FR" dirty="0" err="1"/>
              <a:t>Loissel</a:t>
            </a:r>
            <a:r>
              <a:rPr lang="fr-FR" dirty="0"/>
              <a:t>?</a:t>
            </a:r>
          </a:p>
          <a:p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642868-577B-432F-85ED-3A447B8C8491}"/>
              </a:ext>
            </a:extLst>
          </p:cNvPr>
          <p:cNvGrpSpPr/>
          <p:nvPr/>
        </p:nvGrpSpPr>
        <p:grpSpPr>
          <a:xfrm>
            <a:off x="6096000" y="1690688"/>
            <a:ext cx="5548532" cy="4719503"/>
            <a:chOff x="6096000" y="1690688"/>
            <a:chExt cx="5548532" cy="4719503"/>
          </a:xfrm>
        </p:grpSpPr>
        <p:pic>
          <p:nvPicPr>
            <p:cNvPr id="5" name="Picture 4" descr="A picture containing grass, person, outdoor&#10;&#10;Description generated with very high confidence">
              <a:extLst>
                <a:ext uri="{FF2B5EF4-FFF2-40B4-BE49-F238E27FC236}">
                  <a16:creationId xmlns:a16="http://schemas.microsoft.com/office/drawing/2014/main" id="{50E8768A-1FA5-457F-8276-851750BFC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690688"/>
              <a:ext cx="5548532" cy="471950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53CB9E-5E55-4D33-8918-AF0240522C08}"/>
                </a:ext>
              </a:extLst>
            </p:cNvPr>
            <p:cNvSpPr/>
            <p:nvPr/>
          </p:nvSpPr>
          <p:spPr>
            <a:xfrm>
              <a:off x="10482470" y="1987827"/>
              <a:ext cx="871330" cy="583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91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EC14-A2CF-4AB6-B84F-8067E948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/>
              <a:t>compass</a:t>
            </a:r>
            <a:r>
              <a:rPr lang="fr-FR" dirty="0"/>
              <a:t> – </a:t>
            </a:r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/>
              <a:t>bearing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E568-6750-4C4F-B0C4-09C333ABE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62739" cy="4351338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You are on the </a:t>
            </a:r>
            <a:r>
              <a:rPr lang="fr-FR" dirty="0" err="1"/>
              <a:t>path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Tignes le Lac to Col de la Tourne, but </a:t>
            </a:r>
            <a:r>
              <a:rPr lang="fr-FR" dirty="0" err="1"/>
              <a:t>you’re</a:t>
            </a:r>
            <a:r>
              <a:rPr lang="fr-FR" dirty="0"/>
              <a:t> not sure </a:t>
            </a:r>
            <a:r>
              <a:rPr lang="fr-FR" dirty="0" err="1"/>
              <a:t>exactly</a:t>
            </a:r>
            <a:r>
              <a:rPr lang="fr-FR" dirty="0"/>
              <a:t> </a:t>
            </a:r>
            <a:r>
              <a:rPr lang="fr-FR" dirty="0" err="1"/>
              <a:t>where</a:t>
            </a:r>
            <a:endParaRPr lang="fr-FR" dirty="0"/>
          </a:p>
          <a:p>
            <a:r>
              <a:rPr lang="fr-FR" dirty="0"/>
              <a:t>You </a:t>
            </a:r>
            <a:r>
              <a:rPr lang="fr-FR" dirty="0" err="1"/>
              <a:t>take</a:t>
            </a:r>
            <a:r>
              <a:rPr lang="fr-FR" dirty="0"/>
              <a:t> a </a:t>
            </a:r>
            <a:r>
              <a:rPr lang="fr-FR" dirty="0" err="1"/>
              <a:t>bearing</a:t>
            </a:r>
            <a:r>
              <a:rPr lang="fr-FR" dirty="0"/>
              <a:t> of 30° to the top of the Aiguille </a:t>
            </a:r>
            <a:r>
              <a:rPr lang="fr-FR" dirty="0" err="1"/>
              <a:t>Percee</a:t>
            </a:r>
            <a:r>
              <a:rPr lang="fr-FR" dirty="0"/>
              <a:t> chair </a:t>
            </a:r>
          </a:p>
          <a:p>
            <a:r>
              <a:rPr lang="fr-FR" dirty="0"/>
              <a:t>Lay the </a:t>
            </a:r>
            <a:r>
              <a:rPr lang="fr-FR" dirty="0" err="1"/>
              <a:t>compass</a:t>
            </a:r>
            <a:r>
              <a:rPr lang="fr-FR" dirty="0"/>
              <a:t> on the </a:t>
            </a:r>
            <a:r>
              <a:rPr lang="fr-FR" dirty="0" err="1"/>
              <a:t>map</a:t>
            </a:r>
            <a:r>
              <a:rPr lang="fr-FR" dirty="0"/>
              <a:t> and line up the </a:t>
            </a:r>
            <a:r>
              <a:rPr lang="fr-FR" dirty="0" err="1"/>
              <a:t>edge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top of the chair and the </a:t>
            </a:r>
            <a:r>
              <a:rPr lang="fr-FR" dirty="0" err="1"/>
              <a:t>bezel</a:t>
            </a:r>
            <a:r>
              <a:rPr lang="fr-FR" dirty="0"/>
              <a:t> </a:t>
            </a:r>
            <a:r>
              <a:rPr lang="fr-FR" dirty="0" err="1"/>
              <a:t>lines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north-south</a:t>
            </a:r>
            <a:r>
              <a:rPr lang="fr-FR" dirty="0"/>
              <a:t> </a:t>
            </a:r>
            <a:r>
              <a:rPr lang="fr-FR" dirty="0" err="1"/>
              <a:t>grid</a:t>
            </a:r>
            <a:endParaRPr lang="fr-FR" dirty="0"/>
          </a:p>
          <a:p>
            <a:r>
              <a:rPr lang="fr-FR" dirty="0"/>
              <a:t>You are at point A</a:t>
            </a:r>
          </a:p>
          <a:p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B5FCED-15A9-4770-A302-4BB3441E2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12548" r="25914"/>
          <a:stretch/>
        </p:blipFill>
        <p:spPr>
          <a:xfrm>
            <a:off x="4438167" y="1476684"/>
            <a:ext cx="7484013" cy="5102228"/>
          </a:xfrm>
          <a:prstGeom prst="rect">
            <a:avLst/>
          </a:prstGeom>
        </p:spPr>
      </p:pic>
      <p:pic>
        <p:nvPicPr>
          <p:cNvPr id="9" name="Picture 8" descr="A picture containing object, device&#10;&#10;Description generated with high confidence">
            <a:extLst>
              <a:ext uri="{FF2B5EF4-FFF2-40B4-BE49-F238E27FC236}">
                <a16:creationId xmlns:a16="http://schemas.microsoft.com/office/drawing/2014/main" id="{AD543502-5873-4148-AC4D-4F4F3FD3D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438">
            <a:off x="8205787" y="2151084"/>
            <a:ext cx="1988315" cy="37909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112EC4-1DF5-4958-B0E5-1ABA41330EFF}"/>
              </a:ext>
            </a:extLst>
          </p:cNvPr>
          <p:cNvSpPr txBox="1"/>
          <p:nvPr/>
        </p:nvSpPr>
        <p:spPr>
          <a:xfrm>
            <a:off x="7330043" y="4303734"/>
            <a:ext cx="58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1034AF-DDF2-4A74-A2BF-69990591A0DF}"/>
              </a:ext>
            </a:extLst>
          </p:cNvPr>
          <p:cNvGrpSpPr/>
          <p:nvPr/>
        </p:nvGrpSpPr>
        <p:grpSpPr>
          <a:xfrm>
            <a:off x="7696207" y="1609725"/>
            <a:ext cx="929192" cy="2619375"/>
            <a:chOff x="7696207" y="1609725"/>
            <a:chExt cx="929192" cy="261937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04E3AB-7A23-4752-A175-898F78E61E0F}"/>
                </a:ext>
              </a:extLst>
            </p:cNvPr>
            <p:cNvCxnSpPr/>
            <p:nvPr/>
          </p:nvCxnSpPr>
          <p:spPr>
            <a:xfrm flipV="1">
              <a:off x="7772400" y="1609725"/>
              <a:ext cx="0" cy="261937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CA6A33E-6897-4A08-86F7-E93160F007BC}"/>
                </a:ext>
              </a:extLst>
            </p:cNvPr>
            <p:cNvSpPr/>
            <p:nvPr/>
          </p:nvSpPr>
          <p:spPr>
            <a:xfrm>
              <a:off x="7696207" y="3570309"/>
              <a:ext cx="420651" cy="476250"/>
            </a:xfrm>
            <a:prstGeom prst="arc">
              <a:avLst>
                <a:gd name="adj1" fmla="val 14966631"/>
                <a:gd name="adj2" fmla="val 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83DAC0-10A7-4424-8EC2-AC644037DA2A}"/>
                </a:ext>
              </a:extLst>
            </p:cNvPr>
            <p:cNvSpPr txBox="1"/>
            <p:nvPr/>
          </p:nvSpPr>
          <p:spPr>
            <a:xfrm>
              <a:off x="7804116" y="3200977"/>
              <a:ext cx="821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4973C0"/>
                  </a:solidFill>
                </a:rPr>
                <a:t>30°</a:t>
              </a:r>
              <a:endParaRPr lang="en-US" b="1" dirty="0">
                <a:solidFill>
                  <a:srgbClr val="4973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93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2F112-3257-416D-889A-0285517D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/>
              <a:t>compass</a:t>
            </a:r>
            <a:r>
              <a:rPr lang="fr-FR" dirty="0"/>
              <a:t> – Aspect of </a:t>
            </a:r>
            <a:r>
              <a:rPr lang="fr-FR" dirty="0" err="1"/>
              <a:t>Slope</a:t>
            </a:r>
            <a:endParaRPr lang="en-US" dirty="0"/>
          </a:p>
        </p:txBody>
      </p:sp>
      <p:pic>
        <p:nvPicPr>
          <p:cNvPr id="9" name="Content Placeholder 8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82550712-AA58-4ECC-8312-FC925261D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46" y="1316624"/>
            <a:ext cx="2115369" cy="4979255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21E9AF-2BF0-4AAC-884A-57409C452C8B}"/>
              </a:ext>
            </a:extLst>
          </p:cNvPr>
          <p:cNvSpPr txBox="1">
            <a:spLocks/>
          </p:cNvSpPr>
          <p:nvPr/>
        </p:nvSpPr>
        <p:spPr>
          <a:xfrm>
            <a:off x="838200" y="1473932"/>
            <a:ext cx="78415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5953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5953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5953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5953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5953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The aspect of </a:t>
            </a:r>
            <a:r>
              <a:rPr lang="fr-FR" dirty="0" err="1"/>
              <a:t>slope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direction </a:t>
            </a:r>
            <a:r>
              <a:rPr lang="fr-FR" dirty="0" err="1"/>
              <a:t>it</a:t>
            </a:r>
            <a:r>
              <a:rPr lang="fr-FR" dirty="0"/>
              <a:t> faces. In fig. 33, the aspect of </a:t>
            </a:r>
            <a:r>
              <a:rPr lang="fr-FR" dirty="0" err="1"/>
              <a:t>slope</a:t>
            </a:r>
            <a:r>
              <a:rPr lang="fr-FR" dirty="0"/>
              <a:t> A-B </a:t>
            </a:r>
            <a:r>
              <a:rPr lang="fr-FR" dirty="0" err="1"/>
              <a:t>is</a:t>
            </a:r>
            <a:r>
              <a:rPr lang="fr-FR" dirty="0"/>
              <a:t> about 330°</a:t>
            </a:r>
          </a:p>
          <a:p>
            <a:r>
              <a:rPr lang="fr-FR" dirty="0"/>
              <a:t>Imagine </a:t>
            </a:r>
            <a:r>
              <a:rPr lang="fr-FR" dirty="0" err="1"/>
              <a:t>you</a:t>
            </a:r>
            <a:r>
              <a:rPr lang="fr-FR" dirty="0"/>
              <a:t> are on an open </a:t>
            </a:r>
            <a:r>
              <a:rPr lang="fr-FR" dirty="0" err="1"/>
              <a:t>hillside</a:t>
            </a:r>
            <a:r>
              <a:rPr lang="fr-FR" dirty="0"/>
              <a:t> in </a:t>
            </a:r>
            <a:r>
              <a:rPr lang="fr-FR" dirty="0" err="1"/>
              <a:t>poor</a:t>
            </a:r>
            <a:r>
              <a:rPr lang="fr-FR" dirty="0"/>
              <a:t> </a:t>
            </a:r>
            <a:r>
              <a:rPr lang="fr-FR" dirty="0" err="1"/>
              <a:t>visibility</a:t>
            </a:r>
            <a:r>
              <a:rPr lang="fr-FR" dirty="0"/>
              <a:t> (or in </a:t>
            </a:r>
            <a:r>
              <a:rPr lang="fr-FR" dirty="0" err="1"/>
              <a:t>trees</a:t>
            </a:r>
            <a:r>
              <a:rPr lang="fr-FR" dirty="0"/>
              <a:t>). You are not sure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are and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reach</a:t>
            </a:r>
            <a:r>
              <a:rPr lang="fr-FR" dirty="0"/>
              <a:t> a </a:t>
            </a:r>
            <a:r>
              <a:rPr lang="fr-FR" dirty="0" err="1"/>
              <a:t>safe</a:t>
            </a:r>
            <a:r>
              <a:rPr lang="fr-FR" dirty="0"/>
              <a:t> exit point, </a:t>
            </a:r>
            <a:r>
              <a:rPr lang="fr-FR" dirty="0" err="1"/>
              <a:t>avoiding</a:t>
            </a:r>
            <a:r>
              <a:rPr lang="fr-FR" dirty="0"/>
              <a:t> a </a:t>
            </a:r>
            <a:r>
              <a:rPr lang="fr-FR" dirty="0" err="1"/>
              <a:t>cliff</a:t>
            </a:r>
            <a:r>
              <a:rPr lang="fr-FR" dirty="0"/>
              <a:t> band</a:t>
            </a:r>
          </a:p>
          <a:p>
            <a:r>
              <a:rPr lang="fr-FR" dirty="0"/>
              <a:t>Use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compass</a:t>
            </a:r>
            <a:r>
              <a:rPr lang="fr-FR" dirty="0"/>
              <a:t> to </a:t>
            </a:r>
            <a:r>
              <a:rPr lang="fr-FR" dirty="0" err="1"/>
              <a:t>take</a:t>
            </a:r>
            <a:r>
              <a:rPr lang="fr-FR" dirty="0"/>
              <a:t> a </a:t>
            </a:r>
            <a:r>
              <a:rPr lang="fr-FR" dirty="0" err="1"/>
              <a:t>bearing</a:t>
            </a:r>
            <a:r>
              <a:rPr lang="fr-FR" dirty="0"/>
              <a:t> straight down the hill</a:t>
            </a:r>
          </a:p>
          <a:p>
            <a:r>
              <a:rPr lang="fr-FR" dirty="0"/>
              <a:t>Lay the </a:t>
            </a:r>
            <a:r>
              <a:rPr lang="fr-FR" dirty="0" err="1"/>
              <a:t>compass</a:t>
            </a:r>
            <a:r>
              <a:rPr lang="fr-FR" dirty="0"/>
              <a:t> on the </a:t>
            </a:r>
            <a:r>
              <a:rPr lang="fr-FR" dirty="0" err="1"/>
              <a:t>map</a:t>
            </a:r>
            <a:r>
              <a:rPr lang="fr-FR" dirty="0"/>
              <a:t>, line-up the </a:t>
            </a:r>
            <a:r>
              <a:rPr lang="fr-FR" dirty="0" err="1"/>
              <a:t>bezel</a:t>
            </a:r>
            <a:r>
              <a:rPr lang="fr-FR" dirty="0"/>
              <a:t> </a:t>
            </a:r>
            <a:r>
              <a:rPr lang="fr-FR" dirty="0" err="1"/>
              <a:t>lines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north-south</a:t>
            </a:r>
            <a:r>
              <a:rPr lang="fr-FR" dirty="0"/>
              <a:t> </a:t>
            </a:r>
            <a:r>
              <a:rPr lang="fr-FR" dirty="0" err="1"/>
              <a:t>grid</a:t>
            </a:r>
            <a:r>
              <a:rPr lang="fr-FR" dirty="0"/>
              <a:t>. </a:t>
            </a:r>
          </a:p>
          <a:p>
            <a:r>
              <a:rPr lang="fr-FR" dirty="0"/>
              <a:t>Slide the </a:t>
            </a:r>
            <a:r>
              <a:rPr lang="fr-FR" dirty="0" err="1"/>
              <a:t>compass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</a:t>
            </a:r>
            <a:r>
              <a:rPr lang="fr-FR" dirty="0" err="1"/>
              <a:t>until</a:t>
            </a:r>
            <a:r>
              <a:rPr lang="fr-FR" dirty="0"/>
              <a:t> the long </a:t>
            </a:r>
            <a:r>
              <a:rPr lang="fr-FR" dirty="0" err="1"/>
              <a:t>edge</a:t>
            </a:r>
            <a:r>
              <a:rPr lang="fr-FR" dirty="0"/>
              <a:t> crosses the contours at 90°</a:t>
            </a:r>
          </a:p>
          <a:p>
            <a:r>
              <a:rPr lang="fr-FR" dirty="0"/>
              <a:t>In figure 34,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somewhere</a:t>
            </a:r>
            <a:r>
              <a:rPr lang="fr-FR" dirty="0"/>
              <a:t> on the line A-B, not the line X-Y</a:t>
            </a:r>
          </a:p>
          <a:p>
            <a:r>
              <a:rPr lang="fr-FR" dirty="0" err="1"/>
              <a:t>Combined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an </a:t>
            </a:r>
            <a:r>
              <a:rPr lang="fr-FR" dirty="0" err="1"/>
              <a:t>Altimeter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can </a:t>
            </a:r>
            <a:r>
              <a:rPr lang="fr-FR" dirty="0" err="1"/>
              <a:t>get</a:t>
            </a:r>
            <a:r>
              <a:rPr lang="fr-FR" dirty="0"/>
              <a:t> a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accurate</a:t>
            </a:r>
            <a:r>
              <a:rPr lang="fr-FR" dirty="0"/>
              <a:t> position (e.g. if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altimeter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reading</a:t>
            </a:r>
            <a:r>
              <a:rPr lang="fr-FR" dirty="0"/>
              <a:t> 850m,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here</a:t>
            </a:r>
            <a:r>
              <a:rPr lang="fr-FR" dirty="0"/>
              <a:t>:</a:t>
            </a:r>
          </a:p>
          <a:p>
            <a:r>
              <a:rPr lang="fr-FR" dirty="0"/>
              <a:t>A </a:t>
            </a:r>
            <a:r>
              <a:rPr lang="fr-FR" dirty="0" err="1"/>
              <a:t>similar</a:t>
            </a:r>
            <a:r>
              <a:rPr lang="fr-FR" dirty="0"/>
              <a:t> technique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works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paths</a:t>
            </a:r>
            <a:r>
              <a:rPr lang="fr-FR" dirty="0"/>
              <a:t>, </a:t>
            </a:r>
            <a:r>
              <a:rPr lang="fr-FR" dirty="0" err="1"/>
              <a:t>useful</a:t>
            </a:r>
            <a:r>
              <a:rPr lang="fr-FR" dirty="0"/>
              <a:t> in </a:t>
            </a:r>
            <a:r>
              <a:rPr lang="fr-FR" dirty="0" err="1"/>
              <a:t>forests</a:t>
            </a:r>
            <a:endParaRPr lang="fr-FR" dirty="0"/>
          </a:p>
          <a:p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48DF3E-0A6D-4F93-9131-0D8849C0AC75}"/>
              </a:ext>
            </a:extLst>
          </p:cNvPr>
          <p:cNvCxnSpPr/>
          <p:nvPr/>
        </p:nvCxnSpPr>
        <p:spPr>
          <a:xfrm flipV="1">
            <a:off x="7885043" y="5022574"/>
            <a:ext cx="1683027" cy="23853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66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485FE-D584-41FC-A359-3379B679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Walking on a </a:t>
            </a:r>
            <a:r>
              <a:rPr lang="fr-FR" dirty="0" err="1"/>
              <a:t>Bearing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D257F-086E-4698-8248-B06BDBB0E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6529"/>
          </a:xfrm>
        </p:spPr>
        <p:txBody>
          <a:bodyPr>
            <a:normAutofit/>
          </a:bodyPr>
          <a:lstStyle/>
          <a:p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visibility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bad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can </a:t>
            </a:r>
            <a:r>
              <a:rPr lang="fr-FR" dirty="0" err="1"/>
              <a:t>take</a:t>
            </a:r>
            <a:r>
              <a:rPr lang="fr-FR" dirty="0"/>
              <a:t> a </a:t>
            </a:r>
            <a:r>
              <a:rPr lang="fr-FR" dirty="0" err="1"/>
              <a:t>bearing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map</a:t>
            </a: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walk</a:t>
            </a:r>
            <a:r>
              <a:rPr lang="fr-FR" dirty="0"/>
              <a:t>, </a:t>
            </a:r>
            <a:r>
              <a:rPr lang="fr-FR" dirty="0" err="1"/>
              <a:t>following</a:t>
            </a:r>
            <a:r>
              <a:rPr lang="fr-FR" dirty="0"/>
              <a:t> the </a:t>
            </a:r>
            <a:r>
              <a:rPr lang="fr-FR" dirty="0" err="1"/>
              <a:t>compass</a:t>
            </a:r>
            <a:r>
              <a:rPr lang="fr-FR" dirty="0"/>
              <a:t> </a:t>
            </a:r>
            <a:r>
              <a:rPr lang="fr-FR" dirty="0" err="1"/>
              <a:t>arrow</a:t>
            </a:r>
            <a:r>
              <a:rPr lang="fr-FR" dirty="0"/>
              <a:t> to </a:t>
            </a:r>
            <a:r>
              <a:rPr lang="fr-FR" dirty="0" err="1"/>
              <a:t>reach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target</a:t>
            </a:r>
            <a:r>
              <a:rPr lang="fr-FR" dirty="0"/>
              <a:t>. </a:t>
            </a:r>
          </a:p>
          <a:p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tactics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helpful</a:t>
            </a:r>
            <a:r>
              <a:rPr lang="fr-FR" dirty="0"/>
              <a:t>:</a:t>
            </a:r>
          </a:p>
          <a:p>
            <a:endParaRPr lang="fr-FR" dirty="0"/>
          </a:p>
          <a:p>
            <a:pPr lvl="1"/>
            <a:r>
              <a:rPr lang="fr-FR" dirty="0" err="1"/>
              <a:t>Tick</a:t>
            </a:r>
            <a:r>
              <a:rPr lang="fr-FR" dirty="0"/>
              <a:t> points – </a:t>
            </a:r>
            <a:r>
              <a:rPr lang="fr-FR" dirty="0" err="1"/>
              <a:t>make</a:t>
            </a:r>
            <a:r>
              <a:rPr lang="fr-FR" dirty="0"/>
              <a:t> a (mental) </a:t>
            </a:r>
            <a:r>
              <a:rPr lang="fr-FR" dirty="0" err="1"/>
              <a:t>list</a:t>
            </a:r>
            <a:r>
              <a:rPr lang="fr-FR" dirty="0"/>
              <a:t> of </a:t>
            </a:r>
            <a:r>
              <a:rPr lang="fr-FR" dirty="0" err="1"/>
              <a:t>features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expect</a:t>
            </a:r>
            <a:r>
              <a:rPr lang="fr-FR" dirty="0"/>
              <a:t> to cross as </a:t>
            </a:r>
            <a:r>
              <a:rPr lang="fr-FR" dirty="0" err="1"/>
              <a:t>you</a:t>
            </a:r>
            <a:r>
              <a:rPr lang="fr-FR" dirty="0"/>
              <a:t> follow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bearing</a:t>
            </a:r>
            <a:r>
              <a:rPr lang="fr-FR" dirty="0"/>
              <a:t>.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reassure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you’re</a:t>
            </a:r>
            <a:r>
              <a:rPr lang="fr-FR" dirty="0"/>
              <a:t> </a:t>
            </a:r>
            <a:r>
              <a:rPr lang="fr-FR" dirty="0" err="1"/>
              <a:t>following</a:t>
            </a:r>
            <a:r>
              <a:rPr lang="fr-FR" dirty="0"/>
              <a:t> the correct route</a:t>
            </a:r>
          </a:p>
          <a:p>
            <a:pPr lvl="1"/>
            <a:r>
              <a:rPr lang="fr-FR" dirty="0" err="1"/>
              <a:t>Aiming</a:t>
            </a:r>
            <a:r>
              <a:rPr lang="fr-FR" dirty="0"/>
              <a:t> off (</a:t>
            </a:r>
            <a:r>
              <a:rPr lang="fr-FR" dirty="0" err="1"/>
              <a:t>next</a:t>
            </a:r>
            <a:r>
              <a:rPr lang="fr-FR" dirty="0"/>
              <a:t> slide)</a:t>
            </a:r>
          </a:p>
          <a:p>
            <a:pPr lvl="1"/>
            <a:r>
              <a:rPr lang="fr-FR" dirty="0"/>
              <a:t>Attack-point – </a:t>
            </a:r>
            <a:r>
              <a:rPr lang="fr-FR" dirty="0" err="1"/>
              <a:t>choose</a:t>
            </a:r>
            <a:r>
              <a:rPr lang="fr-FR" dirty="0"/>
              <a:t> a </a:t>
            </a:r>
            <a:r>
              <a:rPr lang="fr-FR" dirty="0" err="1"/>
              <a:t>feature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easy</a:t>
            </a:r>
            <a:r>
              <a:rPr lang="fr-FR" dirty="0"/>
              <a:t> to </a:t>
            </a:r>
            <a:r>
              <a:rPr lang="fr-FR" dirty="0" err="1"/>
              <a:t>find</a:t>
            </a:r>
            <a:r>
              <a:rPr lang="fr-FR" dirty="0"/>
              <a:t> (e.g. a </a:t>
            </a:r>
            <a:r>
              <a:rPr lang="fr-FR" dirty="0" err="1"/>
              <a:t>summit</a:t>
            </a:r>
            <a:r>
              <a:rPr lang="fr-FR" dirty="0"/>
              <a:t>) close to </a:t>
            </a:r>
            <a:r>
              <a:rPr lang="fr-FR" dirty="0" err="1"/>
              <a:t>your</a:t>
            </a:r>
            <a:r>
              <a:rPr lang="fr-FR" dirty="0"/>
              <a:t> destination,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have a </a:t>
            </a:r>
            <a:r>
              <a:rPr lang="fr-FR" dirty="0" err="1"/>
              <a:t>much</a:t>
            </a:r>
            <a:r>
              <a:rPr lang="fr-FR" dirty="0"/>
              <a:t> shorter distance to micro-</a:t>
            </a:r>
            <a:r>
              <a:rPr lang="fr-FR" dirty="0" err="1"/>
              <a:t>navigate</a:t>
            </a:r>
            <a:endParaRPr lang="fr-F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1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AA4C-3027-46AB-83FC-625DE389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Aiming</a:t>
            </a:r>
            <a:r>
              <a:rPr lang="fr-FR" dirty="0"/>
              <a:t> Off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B0ADA-B2F1-4A40-99B5-4EB1D81B1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927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 err="1"/>
              <a:t>You’re</a:t>
            </a:r>
            <a:r>
              <a:rPr lang="fr-FR" sz="1800" dirty="0"/>
              <a:t> riding the Col </a:t>
            </a:r>
            <a:r>
              <a:rPr lang="fr-FR" sz="1800" dirty="0" err="1"/>
              <a:t>Granier</a:t>
            </a:r>
            <a:r>
              <a:rPr lang="fr-FR" sz="1800" dirty="0"/>
              <a:t> at Sainte Foy in </a:t>
            </a:r>
            <a:r>
              <a:rPr lang="fr-FR" sz="1800" dirty="0" err="1"/>
              <a:t>bad</a:t>
            </a:r>
            <a:r>
              <a:rPr lang="fr-FR" sz="1800" dirty="0"/>
              <a:t> </a:t>
            </a:r>
            <a:r>
              <a:rPr lang="fr-FR" sz="1800" dirty="0" err="1"/>
              <a:t>weather</a:t>
            </a:r>
            <a:r>
              <a:rPr lang="fr-FR" sz="1800" dirty="0"/>
              <a:t>. </a:t>
            </a:r>
            <a:r>
              <a:rPr lang="fr-FR" sz="1800" dirty="0" err="1"/>
              <a:t>You’ve</a:t>
            </a:r>
            <a:r>
              <a:rPr lang="fr-FR" sz="1800" dirty="0"/>
              <a:t> </a:t>
            </a:r>
            <a:r>
              <a:rPr lang="fr-FR" sz="1800" dirty="0" err="1"/>
              <a:t>traversed</a:t>
            </a:r>
            <a:r>
              <a:rPr lang="fr-FR" sz="1800" dirty="0"/>
              <a:t> round and </a:t>
            </a:r>
            <a:r>
              <a:rPr lang="fr-FR" sz="1800" dirty="0" err="1"/>
              <a:t>found</a:t>
            </a:r>
            <a:r>
              <a:rPr lang="fr-FR" sz="1800" dirty="0"/>
              <a:t> the entrance, </a:t>
            </a:r>
            <a:r>
              <a:rPr lang="fr-FR" sz="1800" dirty="0" err="1"/>
              <a:t>then</a:t>
            </a:r>
            <a:r>
              <a:rPr lang="fr-FR" sz="1800" dirty="0"/>
              <a:t> </a:t>
            </a:r>
            <a:r>
              <a:rPr lang="fr-FR" sz="1800" dirty="0" err="1"/>
              <a:t>dropped</a:t>
            </a:r>
            <a:r>
              <a:rPr lang="fr-FR" sz="1800" dirty="0"/>
              <a:t> down the main couloir, </a:t>
            </a:r>
            <a:r>
              <a:rPr lang="fr-FR" sz="1800" dirty="0" err="1"/>
              <a:t>following</a:t>
            </a:r>
            <a:r>
              <a:rPr lang="fr-FR" sz="1800" dirty="0"/>
              <a:t> the </a:t>
            </a:r>
            <a:r>
              <a:rPr lang="fr-FR" sz="1800" dirty="0" err="1"/>
              <a:t>left</a:t>
            </a:r>
            <a:r>
              <a:rPr lang="fr-FR" sz="1800" dirty="0"/>
              <a:t>-hand </a:t>
            </a:r>
            <a:r>
              <a:rPr lang="fr-FR" sz="1800" dirty="0" err="1"/>
              <a:t>edge</a:t>
            </a:r>
            <a:r>
              <a:rPr lang="fr-FR" sz="1800" dirty="0"/>
              <a:t>. You know </a:t>
            </a:r>
            <a:r>
              <a:rPr lang="fr-FR" sz="1800" dirty="0" err="1"/>
              <a:t>where</a:t>
            </a:r>
            <a:r>
              <a:rPr lang="fr-FR" sz="1800" dirty="0"/>
              <a:t> </a:t>
            </a:r>
            <a:r>
              <a:rPr lang="fr-FR" sz="1800" dirty="0" err="1"/>
              <a:t>you</a:t>
            </a:r>
            <a:r>
              <a:rPr lang="fr-FR" sz="1800" dirty="0"/>
              <a:t> are, but the </a:t>
            </a:r>
            <a:r>
              <a:rPr lang="fr-FR" sz="1800" dirty="0" err="1"/>
              <a:t>weather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getting</a:t>
            </a:r>
            <a:r>
              <a:rPr lang="fr-FR" sz="1800" dirty="0"/>
              <a:t> </a:t>
            </a:r>
            <a:r>
              <a:rPr lang="fr-FR" sz="1800" dirty="0" err="1"/>
              <a:t>worse</a:t>
            </a:r>
            <a:r>
              <a:rPr lang="fr-FR" sz="1800" dirty="0"/>
              <a:t> and </a:t>
            </a:r>
            <a:r>
              <a:rPr lang="fr-FR" sz="1800" dirty="0" err="1"/>
              <a:t>you</a:t>
            </a:r>
            <a:r>
              <a:rPr lang="fr-FR" sz="1800" dirty="0"/>
              <a:t> </a:t>
            </a:r>
            <a:r>
              <a:rPr lang="fr-FR" sz="1800" dirty="0" err="1"/>
              <a:t>need</a:t>
            </a:r>
            <a:r>
              <a:rPr lang="fr-FR" sz="1800" dirty="0"/>
              <a:t> to </a:t>
            </a:r>
            <a:r>
              <a:rPr lang="fr-FR" sz="1800" dirty="0" err="1"/>
              <a:t>safely</a:t>
            </a:r>
            <a:r>
              <a:rPr lang="fr-FR" sz="1800" dirty="0"/>
              <a:t> </a:t>
            </a:r>
            <a:r>
              <a:rPr lang="fr-FR" sz="1800" dirty="0" err="1"/>
              <a:t>find</a:t>
            </a:r>
            <a:r>
              <a:rPr lang="fr-FR" sz="1800" dirty="0"/>
              <a:t> the dam/bridge </a:t>
            </a:r>
            <a:r>
              <a:rPr lang="fr-FR" sz="1800" dirty="0" err="1"/>
              <a:t>across</a:t>
            </a:r>
            <a:r>
              <a:rPr lang="fr-FR" sz="1800" dirty="0"/>
              <a:t> the river.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err="1"/>
              <a:t>Aiming</a:t>
            </a:r>
            <a:r>
              <a:rPr lang="fr-FR" sz="1800" dirty="0"/>
              <a:t> straight for </a:t>
            </a:r>
            <a:r>
              <a:rPr lang="fr-FR" sz="1800" dirty="0" err="1"/>
              <a:t>it</a:t>
            </a:r>
            <a:r>
              <a:rPr lang="fr-FR" sz="1800" dirty="0"/>
              <a:t> </a:t>
            </a:r>
            <a:r>
              <a:rPr lang="fr-FR" sz="1800" dirty="0" err="1"/>
              <a:t>means</a:t>
            </a:r>
            <a:r>
              <a:rPr lang="fr-FR" sz="1800" dirty="0"/>
              <a:t>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just</a:t>
            </a:r>
            <a:r>
              <a:rPr lang="fr-FR" sz="1800" dirty="0"/>
              <a:t> a </a:t>
            </a:r>
            <a:r>
              <a:rPr lang="fr-FR" sz="1800" dirty="0" err="1"/>
              <a:t>small</a:t>
            </a:r>
            <a:r>
              <a:rPr lang="fr-FR" sz="1800" dirty="0"/>
              <a:t> </a:t>
            </a:r>
            <a:r>
              <a:rPr lang="fr-FR" sz="1800" dirty="0" err="1"/>
              <a:t>error</a:t>
            </a:r>
            <a:r>
              <a:rPr lang="fr-FR" sz="1800" dirty="0"/>
              <a:t> </a:t>
            </a:r>
            <a:r>
              <a:rPr lang="fr-FR" sz="1800" dirty="0" err="1"/>
              <a:t>means</a:t>
            </a:r>
            <a:r>
              <a:rPr lang="fr-FR" sz="1800" dirty="0"/>
              <a:t> </a:t>
            </a:r>
            <a:r>
              <a:rPr lang="fr-FR" sz="1800" dirty="0" err="1"/>
              <a:t>you</a:t>
            </a:r>
            <a:r>
              <a:rPr lang="fr-FR" sz="1800" dirty="0"/>
              <a:t> </a:t>
            </a:r>
            <a:r>
              <a:rPr lang="fr-FR" sz="1800" dirty="0" err="1"/>
              <a:t>could</a:t>
            </a:r>
            <a:r>
              <a:rPr lang="fr-FR" sz="1800" dirty="0"/>
              <a:t> end up by the river not </a:t>
            </a:r>
            <a:r>
              <a:rPr lang="fr-FR" sz="1800" dirty="0" err="1"/>
              <a:t>knowing</a:t>
            </a:r>
            <a:r>
              <a:rPr lang="fr-FR" sz="1800" dirty="0"/>
              <a:t> if the dam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upstream</a:t>
            </a:r>
            <a:r>
              <a:rPr lang="fr-FR" sz="1800" dirty="0"/>
              <a:t> or </a:t>
            </a:r>
            <a:r>
              <a:rPr lang="fr-FR" sz="1800" dirty="0" err="1"/>
              <a:t>downstream</a:t>
            </a:r>
            <a:r>
              <a:rPr lang="fr-FR" sz="1800" dirty="0"/>
              <a:t> of </a:t>
            </a:r>
            <a:r>
              <a:rPr lang="fr-FR" sz="1800" dirty="0" err="1"/>
              <a:t>you</a:t>
            </a:r>
            <a:r>
              <a:rPr lang="fr-FR" sz="1800" dirty="0"/>
              <a:t> (and </a:t>
            </a:r>
            <a:r>
              <a:rPr lang="fr-FR" sz="1800" dirty="0" err="1"/>
              <a:t>also</a:t>
            </a:r>
            <a:r>
              <a:rPr lang="fr-FR" sz="1800" dirty="0"/>
              <a:t> end up in </a:t>
            </a:r>
            <a:r>
              <a:rPr lang="fr-FR" sz="1800" dirty="0" err="1"/>
              <a:t>dangerous</a:t>
            </a:r>
            <a:r>
              <a:rPr lang="fr-FR" sz="1800" dirty="0"/>
              <a:t> </a:t>
            </a:r>
            <a:r>
              <a:rPr lang="fr-FR" sz="1800" dirty="0" err="1"/>
              <a:t>ground</a:t>
            </a:r>
            <a:r>
              <a:rPr lang="fr-FR" sz="1800" dirty="0"/>
              <a:t> </a:t>
            </a:r>
            <a:r>
              <a:rPr lang="fr-FR" sz="1800" dirty="0" err="1"/>
              <a:t>downstream</a:t>
            </a:r>
            <a:r>
              <a:rPr lang="fr-FR" sz="1800" dirty="0"/>
              <a:t> of the dam).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By </a:t>
            </a:r>
            <a:r>
              <a:rPr lang="fr-FR" sz="1800" dirty="0" err="1"/>
              <a:t>deliberately</a:t>
            </a:r>
            <a:r>
              <a:rPr lang="fr-FR" sz="1800" dirty="0"/>
              <a:t> « </a:t>
            </a:r>
            <a:r>
              <a:rPr lang="fr-FR" sz="1800" dirty="0" err="1"/>
              <a:t>aiming</a:t>
            </a:r>
            <a:r>
              <a:rPr lang="fr-FR" sz="1800" dirty="0"/>
              <a:t>-off » on the </a:t>
            </a:r>
            <a:r>
              <a:rPr lang="fr-FR" sz="1800" dirty="0" err="1"/>
              <a:t>upstream</a:t>
            </a:r>
            <a:r>
              <a:rPr lang="fr-FR" sz="1800" dirty="0"/>
              <a:t> </a:t>
            </a:r>
            <a:r>
              <a:rPr lang="fr-FR" sz="1800" dirty="0" err="1"/>
              <a:t>side</a:t>
            </a:r>
            <a:r>
              <a:rPr lang="fr-FR" sz="1800" dirty="0"/>
              <a:t>, </a:t>
            </a:r>
            <a:r>
              <a:rPr lang="fr-FR" sz="1800" dirty="0" err="1"/>
              <a:t>you</a:t>
            </a:r>
            <a:r>
              <a:rPr lang="fr-FR" sz="1800" dirty="0"/>
              <a:t> can </a:t>
            </a:r>
            <a:r>
              <a:rPr lang="fr-FR" sz="1800" dirty="0" err="1"/>
              <a:t>then</a:t>
            </a:r>
            <a:r>
              <a:rPr lang="fr-FR" sz="1800" dirty="0"/>
              <a:t> </a:t>
            </a:r>
            <a:r>
              <a:rPr lang="fr-FR" sz="1800" dirty="0" err="1"/>
              <a:t>easily</a:t>
            </a:r>
            <a:r>
              <a:rPr lang="fr-FR" sz="1800" dirty="0"/>
              <a:t> and </a:t>
            </a:r>
            <a:r>
              <a:rPr lang="fr-FR" sz="1800" dirty="0" err="1"/>
              <a:t>safely</a:t>
            </a:r>
            <a:r>
              <a:rPr lang="fr-FR" sz="1800" dirty="0"/>
              <a:t> follow the river (a « </a:t>
            </a:r>
            <a:r>
              <a:rPr lang="fr-FR" sz="1800" dirty="0" err="1"/>
              <a:t>catching</a:t>
            </a:r>
            <a:r>
              <a:rPr lang="fr-FR" sz="1800" dirty="0"/>
              <a:t> </a:t>
            </a:r>
            <a:r>
              <a:rPr lang="fr-FR" sz="1800" dirty="0" err="1"/>
              <a:t>feature</a:t>
            </a:r>
            <a:r>
              <a:rPr lang="fr-FR" sz="1800" dirty="0"/>
              <a:t> ») </a:t>
            </a:r>
            <a:r>
              <a:rPr lang="fr-FR" sz="1800" dirty="0" err="1"/>
              <a:t>downstream</a:t>
            </a:r>
            <a:r>
              <a:rPr lang="fr-FR" sz="1800" dirty="0"/>
              <a:t> to </a:t>
            </a:r>
            <a:r>
              <a:rPr lang="fr-FR" sz="1800" dirty="0" err="1"/>
              <a:t>find</a:t>
            </a:r>
            <a:r>
              <a:rPr lang="fr-FR" sz="1800" dirty="0"/>
              <a:t> the dam.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56DBF-BF95-4F06-85D7-DBCD7D881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6" t="13194" r="39769"/>
          <a:stretch/>
        </p:blipFill>
        <p:spPr>
          <a:xfrm>
            <a:off x="6096000" y="1406769"/>
            <a:ext cx="5092779" cy="527228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D9761B-0823-4725-B987-9EBF100C5202}"/>
              </a:ext>
            </a:extLst>
          </p:cNvPr>
          <p:cNvCxnSpPr/>
          <p:nvPr/>
        </p:nvCxnSpPr>
        <p:spPr>
          <a:xfrm flipV="1">
            <a:off x="8642389" y="2996418"/>
            <a:ext cx="290596" cy="2475914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308316-0495-4759-A086-9C70F7DEEB41}"/>
              </a:ext>
            </a:extLst>
          </p:cNvPr>
          <p:cNvCxnSpPr>
            <a:cxnSpLocks/>
          </p:cNvCxnSpPr>
          <p:nvPr/>
        </p:nvCxnSpPr>
        <p:spPr>
          <a:xfrm flipV="1">
            <a:off x="8649941" y="3094892"/>
            <a:ext cx="817616" cy="237744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11114B-2A74-440B-9394-FAEDFF915E69}"/>
              </a:ext>
            </a:extLst>
          </p:cNvPr>
          <p:cNvCxnSpPr>
            <a:cxnSpLocks/>
          </p:cNvCxnSpPr>
          <p:nvPr/>
        </p:nvCxnSpPr>
        <p:spPr>
          <a:xfrm flipH="1" flipV="1">
            <a:off x="8940537" y="2954801"/>
            <a:ext cx="514058" cy="140091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B7103A-73EE-42DE-A209-13C0BE903192}"/>
              </a:ext>
            </a:extLst>
          </p:cNvPr>
          <p:cNvSpPr txBox="1"/>
          <p:nvPr/>
        </p:nvSpPr>
        <p:spPr>
          <a:xfrm>
            <a:off x="7941731" y="3490205"/>
            <a:ext cx="99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Direct </a:t>
            </a:r>
            <a:r>
              <a:rPr lang="fr-FR" dirty="0" err="1"/>
              <a:t>bearing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15E75-CC29-4F5A-A2A6-24B51648711E}"/>
              </a:ext>
            </a:extLst>
          </p:cNvPr>
          <p:cNvSpPr txBox="1"/>
          <p:nvPr/>
        </p:nvSpPr>
        <p:spPr>
          <a:xfrm>
            <a:off x="9105559" y="4007739"/>
            <a:ext cx="99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Aiming</a:t>
            </a:r>
            <a:r>
              <a:rPr lang="fr-FR" dirty="0"/>
              <a:t>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82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B3BA-6D5C-4A52-83E2-DCE75AE4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Other</a:t>
            </a:r>
            <a:r>
              <a:rPr lang="fr-FR" dirty="0"/>
              <a:t> 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3640C-F4E5-43B5-B7D7-850CA131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GPS</a:t>
            </a:r>
          </a:p>
          <a:p>
            <a:pPr lvl="1"/>
            <a:r>
              <a:rPr lang="fr-FR" dirty="0"/>
              <a:t>GPS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awesome</a:t>
            </a:r>
            <a:r>
              <a:rPr lang="fr-FR" dirty="0"/>
              <a:t>! </a:t>
            </a:r>
            <a:r>
              <a:rPr lang="fr-FR" dirty="0" err="1"/>
              <a:t>However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remains</a:t>
            </a:r>
            <a:r>
              <a:rPr lang="fr-FR" dirty="0"/>
              <a:t> a </a:t>
            </a:r>
            <a:r>
              <a:rPr lang="fr-FR" dirty="0" err="1"/>
              <a:t>battery-powered</a:t>
            </a:r>
            <a:r>
              <a:rPr lang="fr-FR" dirty="0"/>
              <a:t> </a:t>
            </a:r>
            <a:r>
              <a:rPr lang="fr-FR" dirty="0" err="1"/>
              <a:t>piece</a:t>
            </a:r>
            <a:r>
              <a:rPr lang="fr-FR" dirty="0"/>
              <a:t> of </a:t>
            </a:r>
            <a:r>
              <a:rPr lang="fr-FR" dirty="0" err="1"/>
              <a:t>electronics</a:t>
            </a:r>
            <a:r>
              <a:rPr lang="fr-FR" dirty="0"/>
              <a:t>.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it’s</a:t>
            </a:r>
            <a:r>
              <a:rPr lang="fr-FR" dirty="0"/>
              <a:t> all gone </a:t>
            </a:r>
            <a:r>
              <a:rPr lang="fr-FR" dirty="0" err="1"/>
              <a:t>wrong</a:t>
            </a:r>
            <a:r>
              <a:rPr lang="fr-FR" dirty="0"/>
              <a:t>, </a:t>
            </a:r>
            <a:r>
              <a:rPr lang="fr-FR" dirty="0" err="1"/>
              <a:t>you’ve</a:t>
            </a:r>
            <a:r>
              <a:rPr lang="fr-FR" dirty="0"/>
              <a:t> been out </a:t>
            </a:r>
            <a:r>
              <a:rPr lang="fr-FR" dirty="0" err="1"/>
              <a:t>much</a:t>
            </a:r>
            <a:r>
              <a:rPr lang="fr-FR" dirty="0"/>
              <a:t> longer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planned</a:t>
            </a:r>
            <a:r>
              <a:rPr lang="fr-FR" dirty="0"/>
              <a:t>,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dark</a:t>
            </a:r>
            <a:r>
              <a:rPr lang="fr-FR" dirty="0"/>
              <a:t>, cold and </a:t>
            </a:r>
            <a:r>
              <a:rPr lang="fr-FR" dirty="0" err="1"/>
              <a:t>wet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likely</a:t>
            </a:r>
            <a:r>
              <a:rPr lang="fr-FR" dirty="0"/>
              <a:t> to fail! </a:t>
            </a:r>
          </a:p>
          <a:p>
            <a:pPr lvl="1"/>
            <a:r>
              <a:rPr lang="fr-FR" dirty="0" err="1"/>
              <a:t>Dedicated</a:t>
            </a:r>
            <a:r>
              <a:rPr lang="fr-FR" dirty="0"/>
              <a:t> </a:t>
            </a:r>
            <a:r>
              <a:rPr lang="fr-FR" dirty="0" err="1"/>
              <a:t>devices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smartphone (</a:t>
            </a:r>
            <a:r>
              <a:rPr lang="fr-FR" dirty="0" err="1"/>
              <a:t>battery</a:t>
            </a:r>
            <a:r>
              <a:rPr lang="fr-FR" dirty="0"/>
              <a:t> life, waterproof)</a:t>
            </a:r>
          </a:p>
          <a:p>
            <a:pPr lvl="1"/>
            <a:r>
              <a:rPr lang="fr-FR" dirty="0"/>
              <a:t>iPhone apps: </a:t>
            </a:r>
            <a:r>
              <a:rPr lang="fr-FR" dirty="0" err="1"/>
              <a:t>Tom’s</a:t>
            </a:r>
            <a:r>
              <a:rPr lang="fr-FR" dirty="0"/>
              <a:t> Trails, </a:t>
            </a:r>
            <a:r>
              <a:rPr lang="fr-FR" dirty="0" err="1"/>
              <a:t>iPhiGenie</a:t>
            </a:r>
            <a:endParaRPr lang="fr-FR" dirty="0"/>
          </a:p>
          <a:p>
            <a:r>
              <a:rPr lang="fr-FR" dirty="0" err="1"/>
              <a:t>Altimeter</a:t>
            </a:r>
            <a:endParaRPr lang="fr-FR" dirty="0"/>
          </a:p>
          <a:p>
            <a:pPr lvl="1"/>
            <a:r>
              <a:rPr lang="fr-FR" dirty="0" err="1"/>
              <a:t>Generally</a:t>
            </a:r>
            <a:r>
              <a:rPr lang="fr-FR" dirty="0"/>
              <a:t> reliable, as long as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calibrate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regularly</a:t>
            </a:r>
            <a:endParaRPr lang="fr-FR" dirty="0"/>
          </a:p>
          <a:p>
            <a:pPr lvl="1"/>
            <a:r>
              <a:rPr lang="fr-FR" dirty="0" err="1"/>
              <a:t>Combined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feature</a:t>
            </a:r>
            <a:r>
              <a:rPr lang="fr-FR" dirty="0"/>
              <a:t>, </a:t>
            </a:r>
            <a:r>
              <a:rPr lang="fr-FR" dirty="0" err="1"/>
              <a:t>slope</a:t>
            </a:r>
            <a:r>
              <a:rPr lang="fr-FR" dirty="0"/>
              <a:t> aspect, etc. can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position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accurately</a:t>
            </a:r>
            <a:endParaRPr lang="fr-FR" dirty="0"/>
          </a:p>
          <a:p>
            <a:pPr lvl="1"/>
            <a:r>
              <a:rPr lang="fr-FR" dirty="0" err="1"/>
              <a:t>Gives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warning of </a:t>
            </a:r>
            <a:r>
              <a:rPr lang="fr-FR" dirty="0" err="1"/>
              <a:t>changing</a:t>
            </a:r>
            <a:r>
              <a:rPr lang="fr-FR" dirty="0"/>
              <a:t> </a:t>
            </a:r>
            <a:r>
              <a:rPr lang="fr-FR" dirty="0" err="1"/>
              <a:t>weather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75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B31B-B2C7-4B2B-92BA-97A2B2B9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Aims</a:t>
            </a:r>
            <a:r>
              <a:rPr lang="fr-FR" dirty="0"/>
              <a:t> for the Course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CA53-10A4-4077-86CC-630F01714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Accurate</a:t>
            </a:r>
            <a:r>
              <a:rPr lang="fr-FR" dirty="0"/>
              <a:t> navigation in the </a:t>
            </a:r>
            <a:r>
              <a:rPr lang="fr-FR" dirty="0" err="1"/>
              <a:t>mountains</a:t>
            </a:r>
            <a:r>
              <a:rPr lang="fr-FR" dirty="0"/>
              <a:t> </a:t>
            </a:r>
            <a:r>
              <a:rPr lang="fr-FR" dirty="0" err="1"/>
              <a:t>above</a:t>
            </a:r>
            <a:r>
              <a:rPr lang="fr-FR" dirty="0"/>
              <a:t> all </a:t>
            </a:r>
            <a:r>
              <a:rPr lang="fr-FR" dirty="0" err="1"/>
              <a:t>takes</a:t>
            </a:r>
            <a:r>
              <a:rPr lang="fr-FR" dirty="0"/>
              <a:t> </a:t>
            </a:r>
            <a:r>
              <a:rPr lang="fr-FR" b="1" dirty="0" err="1"/>
              <a:t>practise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Provide</a:t>
            </a:r>
            <a:r>
              <a:rPr lang="fr-FR" dirty="0"/>
              <a:t> a toolkit for </a:t>
            </a:r>
            <a:r>
              <a:rPr lang="fr-FR" dirty="0" err="1"/>
              <a:t>navigating</a:t>
            </a:r>
            <a:r>
              <a:rPr lang="fr-FR" dirty="0"/>
              <a:t> in good &amp;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visibility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Know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are</a:t>
            </a:r>
          </a:p>
          <a:p>
            <a:pPr lvl="1"/>
            <a:r>
              <a:rPr lang="fr-FR" dirty="0"/>
              <a:t>Know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you’re</a:t>
            </a:r>
            <a:r>
              <a:rPr lang="fr-FR" dirty="0"/>
              <a:t> </a:t>
            </a:r>
            <a:r>
              <a:rPr lang="fr-FR" dirty="0" err="1"/>
              <a:t>going</a:t>
            </a:r>
            <a:endParaRPr lang="fr-FR" dirty="0"/>
          </a:p>
          <a:p>
            <a:pPr lvl="1"/>
            <a:r>
              <a:rPr lang="fr-FR" dirty="0"/>
              <a:t>Know </a:t>
            </a:r>
            <a:r>
              <a:rPr lang="fr-FR" dirty="0" err="1"/>
              <a:t>which</a:t>
            </a:r>
            <a:r>
              <a:rPr lang="fr-FR" dirty="0"/>
              <a:t> direction to </a:t>
            </a:r>
            <a:r>
              <a:rPr lang="fr-FR" dirty="0" err="1"/>
              <a:t>travel</a:t>
            </a:r>
            <a:r>
              <a:rPr lang="fr-FR" dirty="0"/>
              <a:t> in</a:t>
            </a:r>
          </a:p>
          <a:p>
            <a:pPr lvl="1"/>
            <a:r>
              <a:rPr lang="fr-FR" dirty="0"/>
              <a:t>Know how far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to </a:t>
            </a:r>
            <a:r>
              <a:rPr lang="fr-FR" dirty="0" err="1"/>
              <a:t>your</a:t>
            </a:r>
            <a:r>
              <a:rPr lang="fr-FR" dirty="0"/>
              <a:t> destination</a:t>
            </a:r>
          </a:p>
          <a:p>
            <a:pPr lvl="1"/>
            <a:r>
              <a:rPr lang="fr-FR" dirty="0"/>
              <a:t>Know how long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take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there</a:t>
            </a:r>
            <a:endParaRPr lang="fr-FR" dirty="0"/>
          </a:p>
          <a:p>
            <a:pPr lvl="1"/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track</a:t>
            </a:r>
            <a:r>
              <a:rPr lang="fr-FR" dirty="0"/>
              <a:t> of the distance </a:t>
            </a:r>
            <a:r>
              <a:rPr lang="fr-FR" dirty="0" err="1"/>
              <a:t>travelled</a:t>
            </a: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08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98D7-51A8-47E8-A895-AFDF8521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Further</a:t>
            </a:r>
            <a:r>
              <a:rPr lang="fr-FR" dirty="0"/>
              <a:t>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89A-E9C2-4B61-A3E3-845BE793D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Mountain Navigation, Peter Cliff</a:t>
            </a:r>
          </a:p>
          <a:p>
            <a:r>
              <a:rPr lang="fr-FR" dirty="0"/>
              <a:t>Hill Walking, Steve Long (ML </a:t>
            </a:r>
            <a:r>
              <a:rPr lang="fr-FR" dirty="0" err="1"/>
              <a:t>Handbook</a:t>
            </a:r>
            <a:r>
              <a:rPr lang="fr-FR" dirty="0"/>
              <a:t>)</a:t>
            </a:r>
          </a:p>
          <a:p>
            <a:r>
              <a:rPr lang="fr-FR" dirty="0" err="1"/>
              <a:t>Mountaineering</a:t>
            </a:r>
            <a:r>
              <a:rPr lang="fr-FR" dirty="0"/>
              <a:t> – The Freedom of the Hills, Steven Cox &amp; Kris </a:t>
            </a:r>
            <a:r>
              <a:rPr lang="fr-FR" dirty="0" err="1"/>
              <a:t>Fulsaas</a:t>
            </a:r>
            <a:endParaRPr lang="fr-FR" dirty="0"/>
          </a:p>
          <a:p>
            <a:r>
              <a:rPr lang="fr-FR" dirty="0" err="1"/>
              <a:t>Mountaincraft</a:t>
            </a:r>
            <a:r>
              <a:rPr lang="fr-FR" dirty="0"/>
              <a:t> &amp; Leadership – </a:t>
            </a:r>
            <a:r>
              <a:rPr lang="fr-FR" dirty="0" err="1"/>
              <a:t>Eric</a:t>
            </a:r>
            <a:r>
              <a:rPr lang="fr-FR" dirty="0"/>
              <a:t> Langmuir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7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F5FDA-FBB2-4BA0-87F8-182AD63A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Reading the </a:t>
            </a:r>
            <a:r>
              <a:rPr lang="fr-FR" dirty="0" err="1"/>
              <a:t>map</a:t>
            </a:r>
            <a:r>
              <a:rPr lang="fr-FR" dirty="0"/>
              <a:t> - contours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750A5-250F-42F8-AB15-B886B1482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Generally</a:t>
            </a:r>
            <a:r>
              <a:rPr lang="fr-FR" dirty="0"/>
              <a:t> 10m </a:t>
            </a:r>
            <a:r>
              <a:rPr lang="fr-FR" dirty="0" err="1"/>
              <a:t>intervals</a:t>
            </a:r>
            <a:r>
              <a:rPr lang="fr-FR" dirty="0"/>
              <a:t> on French and UK OS </a:t>
            </a:r>
            <a:r>
              <a:rPr lang="fr-FR" dirty="0" err="1"/>
              <a:t>maps</a:t>
            </a:r>
            <a:r>
              <a:rPr lang="fr-FR" dirty="0"/>
              <a:t> – note </a:t>
            </a:r>
            <a:r>
              <a:rPr lang="fr-FR" dirty="0" err="1"/>
              <a:t>some</a:t>
            </a:r>
            <a:r>
              <a:rPr lang="fr-FR" dirty="0"/>
              <a:t> French </a:t>
            </a:r>
            <a:r>
              <a:rPr lang="fr-FR" dirty="0" err="1"/>
              <a:t>maps</a:t>
            </a:r>
            <a:r>
              <a:rPr lang="fr-FR" dirty="0"/>
              <a:t> use 20m contours (e.g. La Grave) and cross-border </a:t>
            </a:r>
            <a:r>
              <a:rPr lang="fr-FR" dirty="0" err="1"/>
              <a:t>regions</a:t>
            </a:r>
            <a:r>
              <a:rPr lang="fr-FR" dirty="0"/>
              <a:t> </a:t>
            </a:r>
            <a:r>
              <a:rPr lang="fr-FR" dirty="0" err="1"/>
              <a:t>often</a:t>
            </a:r>
            <a:r>
              <a:rPr lang="fr-FR" dirty="0"/>
              <a:t> use 20m </a:t>
            </a:r>
            <a:r>
              <a:rPr lang="fr-FR" dirty="0" err="1"/>
              <a:t>intervals</a:t>
            </a:r>
            <a:endParaRPr lang="fr-FR" dirty="0"/>
          </a:p>
          <a:p>
            <a:r>
              <a:rPr lang="fr-FR" dirty="0" err="1"/>
              <a:t>Thick</a:t>
            </a:r>
            <a:r>
              <a:rPr lang="fr-FR" dirty="0"/>
              <a:t> contours at 50m </a:t>
            </a:r>
            <a:r>
              <a:rPr lang="fr-FR" dirty="0" err="1"/>
              <a:t>intervals</a:t>
            </a:r>
            <a:endParaRPr lang="fr-FR" dirty="0"/>
          </a:p>
          <a:p>
            <a:r>
              <a:rPr lang="fr-FR" dirty="0"/>
              <a:t>Shape of the </a:t>
            </a:r>
            <a:r>
              <a:rPr lang="fr-FR" dirty="0" err="1"/>
              <a:t>lines</a:t>
            </a:r>
            <a:r>
              <a:rPr lang="fr-FR" dirty="0"/>
              <a:t> shows the </a:t>
            </a:r>
            <a:r>
              <a:rPr lang="fr-FR" dirty="0" err="1"/>
              <a:t>shape</a:t>
            </a:r>
            <a:r>
              <a:rPr lang="fr-FR" dirty="0"/>
              <a:t> of the </a:t>
            </a:r>
            <a:r>
              <a:rPr lang="fr-FR" dirty="0" err="1"/>
              <a:t>hillside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practise</a:t>
            </a:r>
            <a:r>
              <a:rPr lang="fr-FR" dirty="0"/>
              <a:t>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easy</a:t>
            </a:r>
            <a:r>
              <a:rPr lang="fr-FR" dirty="0"/>
              <a:t> to </a:t>
            </a:r>
            <a:r>
              <a:rPr lang="fr-FR" dirty="0" err="1"/>
              <a:t>picture</a:t>
            </a:r>
            <a:r>
              <a:rPr lang="fr-FR" dirty="0"/>
              <a:t> the </a:t>
            </a:r>
            <a:r>
              <a:rPr lang="fr-FR" dirty="0" err="1"/>
              <a:t>hillside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the </a:t>
            </a:r>
            <a:r>
              <a:rPr lang="fr-FR" dirty="0" err="1"/>
              <a:t>map</a:t>
            </a:r>
            <a:endParaRPr lang="fr-FR" dirty="0"/>
          </a:p>
          <a:p>
            <a:r>
              <a:rPr lang="fr-FR" dirty="0"/>
              <a:t>Great for </a:t>
            </a:r>
            <a:r>
              <a:rPr lang="fr-FR" dirty="0" err="1"/>
              <a:t>poor</a:t>
            </a:r>
            <a:r>
              <a:rPr lang="fr-FR" dirty="0"/>
              <a:t> conditions navigation – </a:t>
            </a:r>
            <a:r>
              <a:rPr lang="fr-FR" dirty="0" err="1"/>
              <a:t>paths</a:t>
            </a:r>
            <a:r>
              <a:rPr lang="fr-FR" dirty="0"/>
              <a:t>, </a:t>
            </a:r>
            <a:r>
              <a:rPr lang="fr-FR" dirty="0" err="1"/>
              <a:t>streams</a:t>
            </a:r>
            <a:r>
              <a:rPr lang="fr-FR" dirty="0"/>
              <a:t>, </a:t>
            </a:r>
            <a:r>
              <a:rPr lang="fr-FR" dirty="0" err="1"/>
              <a:t>vegetation</a:t>
            </a:r>
            <a:r>
              <a:rPr lang="fr-FR" dirty="0"/>
              <a:t>, buildings, </a:t>
            </a:r>
            <a:r>
              <a:rPr lang="fr-FR" dirty="0" err="1"/>
              <a:t>signposts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all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by </a:t>
            </a:r>
            <a:r>
              <a:rPr lang="fr-FR" dirty="0" err="1"/>
              <a:t>snow</a:t>
            </a:r>
            <a:r>
              <a:rPr lang="fr-FR" dirty="0"/>
              <a:t>, but the contours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stay</a:t>
            </a:r>
            <a:r>
              <a:rPr lang="fr-FR" dirty="0"/>
              <a:t> the </a:t>
            </a:r>
            <a:r>
              <a:rPr lang="fr-FR" dirty="0" err="1"/>
              <a:t>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5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EF27-DBDB-4200-9398-941BEDD7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Reading the </a:t>
            </a:r>
            <a:r>
              <a:rPr lang="fr-FR" dirty="0" err="1"/>
              <a:t>map</a:t>
            </a:r>
            <a:r>
              <a:rPr lang="fr-FR" dirty="0"/>
              <a:t> - contours</a:t>
            </a:r>
            <a:endParaRPr lang="en-US" dirty="0"/>
          </a:p>
        </p:txBody>
      </p:sp>
      <p:pic>
        <p:nvPicPr>
          <p:cNvPr id="9" name="Content Placeholder 8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BACB130C-B2D0-40B8-9403-8B7214045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0" y="1852129"/>
            <a:ext cx="4761229" cy="435133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C2C4CC-230C-4EFB-B21B-202AF724E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0" t="12548" r="25914"/>
          <a:stretch/>
        </p:blipFill>
        <p:spPr>
          <a:xfrm>
            <a:off x="4438167" y="1476684"/>
            <a:ext cx="7484013" cy="510222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2C4B540-190E-4856-A9D4-7F3026B76C36}"/>
              </a:ext>
            </a:extLst>
          </p:cNvPr>
          <p:cNvSpPr/>
          <p:nvPr/>
        </p:nvSpPr>
        <p:spPr>
          <a:xfrm>
            <a:off x="5722620" y="5638800"/>
            <a:ext cx="1493520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8CF67A-13A4-4FFC-B6AD-B5B9AA057EFE}"/>
              </a:ext>
            </a:extLst>
          </p:cNvPr>
          <p:cNvSpPr/>
          <p:nvPr/>
        </p:nvSpPr>
        <p:spPr>
          <a:xfrm>
            <a:off x="6686653" y="4998720"/>
            <a:ext cx="1493520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01A7D9-3698-4D3F-A528-D3C27036DB7F}"/>
              </a:ext>
            </a:extLst>
          </p:cNvPr>
          <p:cNvSpPr/>
          <p:nvPr/>
        </p:nvSpPr>
        <p:spPr>
          <a:xfrm>
            <a:off x="7524853" y="3268979"/>
            <a:ext cx="719987" cy="732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E69D89-81AF-4AEC-8E79-CCCB87F5F5CA}"/>
              </a:ext>
            </a:extLst>
          </p:cNvPr>
          <p:cNvSpPr/>
          <p:nvPr/>
        </p:nvSpPr>
        <p:spPr>
          <a:xfrm>
            <a:off x="7203889" y="2412207"/>
            <a:ext cx="459047" cy="536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E5642A-6CA8-429A-9D9C-74D7841E5DAF}"/>
              </a:ext>
            </a:extLst>
          </p:cNvPr>
          <p:cNvSpPr/>
          <p:nvPr/>
        </p:nvSpPr>
        <p:spPr>
          <a:xfrm rot="19410355">
            <a:off x="8234720" y="2788722"/>
            <a:ext cx="296209" cy="536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BFEBFF-270E-449A-A394-BC866DDF6184}"/>
              </a:ext>
            </a:extLst>
          </p:cNvPr>
          <p:cNvCxnSpPr/>
          <p:nvPr/>
        </p:nvCxnSpPr>
        <p:spPr>
          <a:xfrm>
            <a:off x="2811780" y="1852129"/>
            <a:ext cx="281940" cy="560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0C81D70-E519-45CA-A333-3F1DC49B1CB0}"/>
              </a:ext>
            </a:extLst>
          </p:cNvPr>
          <p:cNvSpPr txBox="1"/>
          <p:nvPr/>
        </p:nvSpPr>
        <p:spPr>
          <a:xfrm>
            <a:off x="2109469" y="1583219"/>
            <a:ext cx="1827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Col (</a:t>
            </a:r>
            <a:r>
              <a:rPr lang="fr-FR" sz="1200" dirty="0" err="1"/>
              <a:t>saddle</a:t>
            </a:r>
            <a:r>
              <a:rPr lang="fr-FR" sz="1200" dirty="0"/>
              <a:t>, </a:t>
            </a:r>
            <a:r>
              <a:rPr lang="fr-FR" sz="1200" dirty="0" err="1"/>
              <a:t>pass</a:t>
            </a:r>
            <a:r>
              <a:rPr lang="fr-FR" sz="1200" dirty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045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6842-0680-4905-ACDE-42CDCF58E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Reading the </a:t>
            </a:r>
            <a:r>
              <a:rPr lang="fr-FR" dirty="0" err="1"/>
              <a:t>map</a:t>
            </a:r>
            <a:r>
              <a:rPr lang="fr-FR" dirty="0"/>
              <a:t> – </a:t>
            </a:r>
            <a:r>
              <a:rPr lang="fr-FR" dirty="0" err="1"/>
              <a:t>grid</a:t>
            </a:r>
            <a:r>
              <a:rPr lang="fr-FR" dirty="0"/>
              <a:t> </a:t>
            </a:r>
            <a:r>
              <a:rPr lang="fr-FR" dirty="0" err="1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70717-9E44-4CF9-88BD-F7A11C71C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UK 6-figure </a:t>
            </a:r>
            <a:r>
              <a:rPr lang="fr-FR" dirty="0" err="1"/>
              <a:t>grid</a:t>
            </a:r>
            <a:r>
              <a:rPr lang="fr-FR" dirty="0"/>
              <a:t> </a:t>
            </a:r>
            <a:r>
              <a:rPr lang="fr-FR" dirty="0" err="1"/>
              <a:t>ref</a:t>
            </a:r>
            <a:endParaRPr lang="fr-FR" dirty="0"/>
          </a:p>
          <a:p>
            <a:pPr marL="457200" lvl="1" indent="0">
              <a:buNone/>
            </a:pPr>
            <a:r>
              <a:rPr lang="fr-FR" sz="1800" dirty="0"/>
              <a:t>Along, </a:t>
            </a:r>
            <a:r>
              <a:rPr lang="fr-FR" sz="1800" dirty="0" err="1"/>
              <a:t>then</a:t>
            </a:r>
            <a:r>
              <a:rPr lang="fr-FR" sz="1800" dirty="0"/>
              <a:t> up</a:t>
            </a:r>
          </a:p>
          <a:p>
            <a:pPr marL="457200" lvl="1" indent="0">
              <a:buNone/>
            </a:pPr>
            <a:r>
              <a:rPr lang="fr-FR" sz="1800" dirty="0" err="1"/>
              <a:t>Divide</a:t>
            </a:r>
            <a:r>
              <a:rPr lang="fr-FR" sz="1800" dirty="0"/>
              <a:t> square </a:t>
            </a:r>
            <a:r>
              <a:rPr lang="fr-FR" sz="1800" dirty="0" err="1"/>
              <a:t>into</a:t>
            </a:r>
            <a:r>
              <a:rPr lang="fr-FR" sz="1800" dirty="0"/>
              <a:t> 10ths</a:t>
            </a:r>
          </a:p>
          <a:p>
            <a:pPr marL="457200" lvl="1" indent="0">
              <a:buNone/>
            </a:pPr>
            <a:r>
              <a:rPr lang="fr-FR" sz="1800" dirty="0" err="1"/>
              <a:t>Meall</a:t>
            </a:r>
            <a:r>
              <a:rPr lang="fr-FR" sz="1800" dirty="0"/>
              <a:t> Mor </a:t>
            </a:r>
            <a:r>
              <a:rPr lang="fr-FR" sz="1800" dirty="0" err="1"/>
              <a:t>summit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at 106559</a:t>
            </a:r>
          </a:p>
          <a:p>
            <a:pPr marL="457200" lvl="1" indent="0">
              <a:buNone/>
            </a:pPr>
            <a:r>
              <a:rPr lang="fr-FR" sz="1800" dirty="0"/>
              <a:t>(full </a:t>
            </a:r>
            <a:r>
              <a:rPr lang="fr-FR" sz="1800" dirty="0" err="1"/>
              <a:t>reference</a:t>
            </a:r>
            <a:r>
              <a:rPr lang="fr-FR" sz="1800" dirty="0"/>
              <a:t> NN106559 </a:t>
            </a:r>
            <a:r>
              <a:rPr lang="fr-FR" sz="1800" dirty="0" err="1"/>
              <a:t>where</a:t>
            </a:r>
            <a:r>
              <a:rPr lang="fr-FR" sz="1800" dirty="0"/>
              <a:t> </a:t>
            </a:r>
          </a:p>
          <a:p>
            <a:pPr marL="457200" lvl="1" indent="0">
              <a:buNone/>
            </a:pPr>
            <a:r>
              <a:rPr lang="fr-FR" sz="1800" dirty="0"/>
              <a:t>NN </a:t>
            </a:r>
            <a:r>
              <a:rPr lang="fr-FR" sz="1800" dirty="0" err="1"/>
              <a:t>is</a:t>
            </a:r>
            <a:r>
              <a:rPr lang="fr-FR" sz="1800" dirty="0"/>
              <a:t> 100km square)</a:t>
            </a:r>
          </a:p>
          <a:p>
            <a:pPr marL="457200" lvl="1" indent="0">
              <a:buNone/>
            </a:pPr>
            <a:r>
              <a:rPr lang="fr-FR" sz="1800" dirty="0" err="1"/>
              <a:t>Accurate</a:t>
            </a:r>
            <a:r>
              <a:rPr lang="fr-FR" sz="1800" dirty="0"/>
              <a:t> to 100m</a:t>
            </a:r>
            <a:endParaRPr lang="fr-FR" dirty="0"/>
          </a:p>
          <a:p>
            <a:r>
              <a:rPr lang="fr-FR" dirty="0"/>
              <a:t>French 10-figure+ GPS </a:t>
            </a:r>
            <a:r>
              <a:rPr lang="fr-FR" dirty="0" err="1"/>
              <a:t>ref</a:t>
            </a:r>
            <a:endParaRPr lang="fr-FR" dirty="0"/>
          </a:p>
          <a:p>
            <a:pPr marL="457200" lvl="1" indent="0">
              <a:buNone/>
            </a:pPr>
            <a:r>
              <a:rPr lang="fr-FR" sz="1800" dirty="0"/>
              <a:t>Along, </a:t>
            </a:r>
            <a:r>
              <a:rPr lang="fr-FR" sz="1800" dirty="0" err="1"/>
              <a:t>then</a:t>
            </a:r>
            <a:r>
              <a:rPr lang="fr-FR" sz="1800" dirty="0"/>
              <a:t> up</a:t>
            </a:r>
          </a:p>
          <a:p>
            <a:pPr marL="457200" lvl="1" indent="0">
              <a:buNone/>
            </a:pPr>
            <a:r>
              <a:rPr lang="fr-FR" sz="1800" dirty="0" err="1"/>
              <a:t>Divide</a:t>
            </a:r>
            <a:r>
              <a:rPr lang="fr-FR" sz="1800" dirty="0"/>
              <a:t> </a:t>
            </a:r>
            <a:r>
              <a:rPr lang="fr-FR" sz="1800" dirty="0" err="1"/>
              <a:t>each</a:t>
            </a:r>
            <a:r>
              <a:rPr lang="fr-FR" sz="1800" dirty="0"/>
              <a:t> square </a:t>
            </a:r>
            <a:r>
              <a:rPr lang="fr-FR" sz="1800" dirty="0" err="1"/>
              <a:t>into</a:t>
            </a:r>
            <a:r>
              <a:rPr lang="fr-FR" sz="1800" dirty="0"/>
              <a:t> 1000ths</a:t>
            </a:r>
          </a:p>
          <a:p>
            <a:pPr marL="457200" lvl="1" indent="0">
              <a:buNone/>
            </a:pPr>
            <a:r>
              <a:rPr lang="fr-FR" baseline="-25000" dirty="0"/>
              <a:t>Roc de la </a:t>
            </a:r>
            <a:r>
              <a:rPr lang="fr-FR" baseline="-25000" dirty="0" err="1"/>
              <a:t>Fage</a:t>
            </a:r>
            <a:r>
              <a:rPr lang="fr-FR" baseline="-25000" dirty="0"/>
              <a:t> </a:t>
            </a:r>
            <a:r>
              <a:rPr lang="fr-FR" baseline="-25000" dirty="0" err="1"/>
              <a:t>is</a:t>
            </a:r>
            <a:r>
              <a:rPr lang="fr-FR" baseline="-25000" dirty="0"/>
              <a:t> at 429664 4742851 (GPS)</a:t>
            </a:r>
          </a:p>
          <a:p>
            <a:pPr marL="457200" lvl="1" indent="0">
              <a:buNone/>
            </a:pPr>
            <a:r>
              <a:rPr lang="fr-FR" baseline="-25000" dirty="0"/>
              <a:t>Or 429600474800 (</a:t>
            </a:r>
            <a:r>
              <a:rPr lang="fr-FR" baseline="-25000" dirty="0" err="1"/>
              <a:t>read</a:t>
            </a:r>
            <a:r>
              <a:rPr lang="fr-FR" baseline="-25000" dirty="0"/>
              <a:t> </a:t>
            </a:r>
            <a:r>
              <a:rPr lang="fr-FR" baseline="-25000" dirty="0" err="1"/>
              <a:t>from</a:t>
            </a:r>
            <a:r>
              <a:rPr lang="fr-FR" baseline="-25000" dirty="0"/>
              <a:t> </a:t>
            </a:r>
            <a:r>
              <a:rPr lang="fr-FR" baseline="-25000" dirty="0" err="1"/>
              <a:t>map</a:t>
            </a:r>
            <a:r>
              <a:rPr lang="fr-FR" baseline="-25000" dirty="0"/>
              <a:t>)</a:t>
            </a:r>
          </a:p>
          <a:p>
            <a:pPr marL="457200" lvl="1" indent="0">
              <a:buNone/>
            </a:pPr>
            <a:r>
              <a:rPr lang="fr-FR" baseline="-25000" dirty="0" err="1"/>
              <a:t>Accurate</a:t>
            </a:r>
            <a:r>
              <a:rPr lang="fr-FR" baseline="-25000" dirty="0"/>
              <a:t> to 1m </a:t>
            </a:r>
            <a:endParaRPr lang="en-US" baseline="-25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5F67E-E34B-4318-B00C-0929ACE880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1" t="31902" r="51249" b="17892"/>
          <a:stretch/>
        </p:blipFill>
        <p:spPr>
          <a:xfrm>
            <a:off x="5128260" y="1825625"/>
            <a:ext cx="3093720" cy="2342077"/>
          </a:xfrm>
          <a:prstGeom prst="rect">
            <a:avLst/>
          </a:prstGeom>
        </p:spPr>
      </p:pic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08E8BECA-923C-4BF8-88A6-EA69BABB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b="5375"/>
          <a:stretch/>
        </p:blipFill>
        <p:spPr>
          <a:xfrm>
            <a:off x="5072336" y="4302639"/>
            <a:ext cx="3282232" cy="243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25B97F-5715-4951-B94E-A59BB8D18DDF}"/>
              </a:ext>
            </a:extLst>
          </p:cNvPr>
          <p:cNvSpPr txBox="1"/>
          <p:nvPr/>
        </p:nvSpPr>
        <p:spPr>
          <a:xfrm>
            <a:off x="5593080" y="2936855"/>
            <a:ext cx="55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4CC4F4"/>
                </a:solidFill>
              </a:rPr>
              <a:t>10</a:t>
            </a:r>
            <a:endParaRPr lang="en-US" sz="2400" dirty="0">
              <a:solidFill>
                <a:srgbClr val="4CC4F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A093E-E446-412F-954F-3F18A2BB5796}"/>
              </a:ext>
            </a:extLst>
          </p:cNvPr>
          <p:cNvSpPr txBox="1"/>
          <p:nvPr/>
        </p:nvSpPr>
        <p:spPr>
          <a:xfrm>
            <a:off x="6880860" y="2936854"/>
            <a:ext cx="55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4CC4F4"/>
                </a:solidFill>
              </a:rPr>
              <a:t>11</a:t>
            </a:r>
            <a:endParaRPr lang="en-US" sz="2400" dirty="0">
              <a:solidFill>
                <a:srgbClr val="4CC4F4"/>
              </a:solidFill>
            </a:endParaRPr>
          </a:p>
        </p:txBody>
      </p:sp>
      <p:pic>
        <p:nvPicPr>
          <p:cNvPr id="13" name="Picture 12" descr="A picture containing object, device&#10;&#10;Description generated with high confidence">
            <a:extLst>
              <a:ext uri="{FF2B5EF4-FFF2-40B4-BE49-F238E27FC236}">
                <a16:creationId xmlns:a16="http://schemas.microsoft.com/office/drawing/2014/main" id="{E93C0BDD-1B00-4C20-AE44-F43D0D8CA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20" y="2636501"/>
            <a:ext cx="2065020" cy="3937197"/>
          </a:xfrm>
          <a:prstGeom prst="rect">
            <a:avLst/>
          </a:prstGeom>
        </p:spPr>
      </p:pic>
      <p:pic>
        <p:nvPicPr>
          <p:cNvPr id="14" name="Picture 13" descr="A picture containing object, device&#10;&#10;Description generated with high confidence">
            <a:extLst>
              <a:ext uri="{FF2B5EF4-FFF2-40B4-BE49-F238E27FC236}">
                <a16:creationId xmlns:a16="http://schemas.microsoft.com/office/drawing/2014/main" id="{EF61366D-4A0B-4478-853E-6038E1B34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5" y="5047688"/>
            <a:ext cx="1565034" cy="29839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5AAF30-F01B-4C34-AC94-2B07FF9D77DF}"/>
              </a:ext>
            </a:extLst>
          </p:cNvPr>
          <p:cNvSpPr txBox="1"/>
          <p:nvPr/>
        </p:nvSpPr>
        <p:spPr>
          <a:xfrm>
            <a:off x="8354568" y="2019300"/>
            <a:ext cx="3471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25953B"/>
                </a:solidFill>
              </a:rPr>
              <a:t>What’s</a:t>
            </a:r>
            <a:r>
              <a:rPr lang="fr-FR" sz="2400" dirty="0">
                <a:solidFill>
                  <a:srgbClr val="25953B"/>
                </a:solidFill>
              </a:rPr>
              <a:t> the </a:t>
            </a:r>
            <a:r>
              <a:rPr lang="fr-FR" sz="2400" dirty="0" err="1">
                <a:solidFill>
                  <a:srgbClr val="25953B"/>
                </a:solidFill>
              </a:rPr>
              <a:t>grid</a:t>
            </a:r>
            <a:r>
              <a:rPr lang="fr-FR" sz="2400" dirty="0">
                <a:solidFill>
                  <a:srgbClr val="25953B"/>
                </a:solidFill>
              </a:rPr>
              <a:t> </a:t>
            </a:r>
            <a:r>
              <a:rPr lang="fr-FR" sz="2400" dirty="0" err="1">
                <a:solidFill>
                  <a:srgbClr val="25953B"/>
                </a:solidFill>
              </a:rPr>
              <a:t>reference</a:t>
            </a:r>
            <a:r>
              <a:rPr lang="fr-FR" sz="2400" dirty="0">
                <a:solidFill>
                  <a:srgbClr val="25953B"/>
                </a:solidFill>
              </a:rPr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25953B"/>
                </a:solidFill>
              </a:rPr>
              <a:t>Here</a:t>
            </a:r>
            <a:endParaRPr lang="fr-FR" sz="2400" dirty="0">
              <a:solidFill>
                <a:srgbClr val="25953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5953B"/>
                </a:solidFill>
              </a:rPr>
              <a:t>Top of the 3rd lift at Sainte Foy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25953B"/>
                </a:solidFill>
              </a:rPr>
              <a:t>Summit</a:t>
            </a:r>
            <a:r>
              <a:rPr lang="fr-FR" sz="2400" dirty="0">
                <a:solidFill>
                  <a:srgbClr val="25953B"/>
                </a:solidFill>
              </a:rPr>
              <a:t> of La Grande Motte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5953B"/>
                </a:solidFill>
              </a:rPr>
              <a:t>Petit Saint Bernard Hospice</a:t>
            </a:r>
            <a:endParaRPr lang="en-US" sz="2400" dirty="0">
              <a:solidFill>
                <a:srgbClr val="25953B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967E77-B8C4-41CA-B2E0-8AA80E14FF8F}"/>
              </a:ext>
            </a:extLst>
          </p:cNvPr>
          <p:cNvSpPr txBox="1"/>
          <p:nvPr/>
        </p:nvSpPr>
        <p:spPr>
          <a:xfrm>
            <a:off x="9988296" y="2732979"/>
            <a:ext cx="2350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330800 5053360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>
                <a:solidFill>
                  <a:srgbClr val="FF0000"/>
                </a:solidFill>
              </a:rPr>
              <a:t>338245 5048680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>
                <a:solidFill>
                  <a:srgbClr val="FF0000"/>
                </a:solidFill>
              </a:rPr>
              <a:t>3333605030820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>
                <a:solidFill>
                  <a:srgbClr val="FF0000"/>
                </a:solidFill>
              </a:rPr>
              <a:t>334550 5059755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87A8BE30-7F3C-4865-A85E-7A4475BBB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b="5375"/>
          <a:stretch/>
        </p:blipFill>
        <p:spPr>
          <a:xfrm>
            <a:off x="5162550" y="1360488"/>
            <a:ext cx="7029450" cy="5287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3549CE-6558-4C23-8C3E-EBA5EC2A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Reading the </a:t>
            </a:r>
            <a:r>
              <a:rPr lang="fr-FR" dirty="0" err="1"/>
              <a:t>map</a:t>
            </a:r>
            <a:r>
              <a:rPr lang="fr-FR" dirty="0"/>
              <a:t> - distance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5FFA1-17FA-4301-86DA-3BDDA52AE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40" y="1822450"/>
            <a:ext cx="4888310" cy="4351338"/>
          </a:xfrm>
        </p:spPr>
        <p:txBody>
          <a:bodyPr>
            <a:normAutofit lnSpcReduction="10000"/>
          </a:bodyPr>
          <a:lstStyle/>
          <a:p>
            <a:r>
              <a:rPr lang="fr-FR" dirty="0" err="1"/>
              <a:t>Each</a:t>
            </a:r>
            <a:r>
              <a:rPr lang="fr-FR" dirty="0"/>
              <a:t> square </a:t>
            </a:r>
            <a:r>
              <a:rPr lang="fr-FR" dirty="0" err="1"/>
              <a:t>is</a:t>
            </a:r>
            <a:r>
              <a:rPr lang="fr-FR" dirty="0"/>
              <a:t> 1km</a:t>
            </a:r>
          </a:p>
          <a:p>
            <a:r>
              <a:rPr lang="fr-FR" dirty="0" err="1"/>
              <a:t>Estimate</a:t>
            </a:r>
            <a:r>
              <a:rPr lang="fr-FR" dirty="0"/>
              <a:t> shorter sections or </a:t>
            </a:r>
            <a:br>
              <a:rPr lang="fr-FR" dirty="0"/>
            </a:br>
            <a:r>
              <a:rPr lang="fr-FR" dirty="0" err="1"/>
              <a:t>measure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ruler</a:t>
            </a:r>
            <a:r>
              <a:rPr lang="fr-FR" dirty="0"/>
              <a:t> or </a:t>
            </a:r>
            <a:r>
              <a:rPr lang="fr-FR" dirty="0" err="1"/>
              <a:t>compass</a:t>
            </a:r>
            <a:r>
              <a:rPr lang="fr-FR" dirty="0"/>
              <a:t> </a:t>
            </a:r>
            <a:r>
              <a:rPr lang="fr-FR" dirty="0" err="1"/>
              <a:t>roamer</a:t>
            </a:r>
            <a:r>
              <a:rPr lang="fr-FR" dirty="0"/>
              <a:t> </a:t>
            </a:r>
          </a:p>
          <a:p>
            <a:r>
              <a:rPr lang="fr-FR" dirty="0"/>
              <a:t>Use the distance to </a:t>
            </a:r>
            <a:r>
              <a:rPr lang="fr-FR" dirty="0" err="1"/>
              <a:t>calculate</a:t>
            </a:r>
            <a:r>
              <a:rPr lang="fr-FR" dirty="0"/>
              <a:t> time to </a:t>
            </a:r>
            <a:r>
              <a:rPr lang="fr-FR" dirty="0" err="1"/>
              <a:t>walk</a:t>
            </a:r>
            <a:r>
              <a:rPr lang="fr-FR" dirty="0"/>
              <a:t> section</a:t>
            </a:r>
          </a:p>
          <a:p>
            <a:r>
              <a:rPr lang="fr-FR" dirty="0" err="1"/>
              <a:t>Add</a:t>
            </a:r>
            <a:r>
              <a:rPr lang="fr-FR" dirty="0"/>
              <a:t> sections to </a:t>
            </a:r>
            <a:r>
              <a:rPr lang="fr-FR" dirty="0" err="1"/>
              <a:t>give</a:t>
            </a:r>
            <a:r>
              <a:rPr lang="fr-FR" dirty="0"/>
              <a:t> total </a:t>
            </a:r>
            <a:r>
              <a:rPr lang="fr-FR" dirty="0" err="1"/>
              <a:t>journey</a:t>
            </a:r>
            <a:r>
              <a:rPr lang="fr-FR" dirty="0"/>
              <a:t> time</a:t>
            </a:r>
          </a:p>
          <a:p>
            <a:r>
              <a:rPr lang="fr-FR" dirty="0"/>
              <a:t>How far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to Breuil </a:t>
            </a:r>
            <a:r>
              <a:rPr lang="fr-FR" dirty="0" err="1"/>
              <a:t>church</a:t>
            </a:r>
            <a:r>
              <a:rPr lang="fr-FR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657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C2366-E7D6-4EA7-AE46-C4009115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long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take</a:t>
            </a:r>
            <a:r>
              <a:rPr lang="fr-FR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BAB0A-A726-4BB1-B3ED-820382558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5"/>
            <a:ext cx="10515600" cy="1793875"/>
          </a:xfrm>
        </p:spPr>
        <p:txBody>
          <a:bodyPr/>
          <a:lstStyle/>
          <a:p>
            <a:r>
              <a:rPr lang="fr-FR" dirty="0"/>
              <a:t>Distance</a:t>
            </a:r>
          </a:p>
          <a:p>
            <a:pPr lvl="1"/>
            <a:r>
              <a:rPr lang="fr-FR" dirty="0"/>
              <a:t>A </a:t>
            </a:r>
            <a:r>
              <a:rPr lang="fr-FR" dirty="0" err="1"/>
              <a:t>fair</a:t>
            </a:r>
            <a:r>
              <a:rPr lang="fr-FR" dirty="0"/>
              <a:t> </a:t>
            </a:r>
            <a:r>
              <a:rPr lang="fr-FR" dirty="0" err="1"/>
              <a:t>walking</a:t>
            </a:r>
            <a:r>
              <a:rPr lang="fr-FR" dirty="0"/>
              <a:t> pace on </a:t>
            </a:r>
            <a:r>
              <a:rPr lang="fr-FR" dirty="0" err="1"/>
              <a:t>mountain</a:t>
            </a:r>
            <a:r>
              <a:rPr lang="fr-FR" dirty="0"/>
              <a:t> terrain </a:t>
            </a:r>
            <a:r>
              <a:rPr lang="fr-FR" dirty="0" err="1"/>
              <a:t>is</a:t>
            </a:r>
            <a:r>
              <a:rPr lang="fr-FR" dirty="0"/>
              <a:t> 4kph, </a:t>
            </a:r>
            <a:r>
              <a:rPr lang="fr-FR" dirty="0" err="1"/>
              <a:t>so</a:t>
            </a:r>
            <a:r>
              <a:rPr lang="fr-FR" dirty="0"/>
              <a:t> 1km </a:t>
            </a:r>
            <a:r>
              <a:rPr lang="fr-FR" dirty="0" err="1"/>
              <a:t>takes</a:t>
            </a:r>
            <a:r>
              <a:rPr lang="fr-FR" dirty="0"/>
              <a:t> 15mins</a:t>
            </a:r>
          </a:p>
          <a:p>
            <a:pPr lvl="1"/>
            <a:r>
              <a:rPr lang="fr-FR" dirty="0"/>
              <a:t>At 5kph (</a:t>
            </a:r>
            <a:r>
              <a:rPr lang="fr-FR" dirty="0" err="1"/>
              <a:t>brisk</a:t>
            </a:r>
            <a:r>
              <a:rPr lang="fr-FR" dirty="0"/>
              <a:t> </a:t>
            </a:r>
            <a:r>
              <a:rPr lang="fr-FR" dirty="0" err="1"/>
              <a:t>walk</a:t>
            </a:r>
            <a:r>
              <a:rPr lang="fr-FR" dirty="0"/>
              <a:t>), 1km </a:t>
            </a:r>
            <a:r>
              <a:rPr lang="fr-FR" dirty="0" err="1"/>
              <a:t>takes</a:t>
            </a:r>
            <a:r>
              <a:rPr lang="fr-FR" dirty="0"/>
              <a:t> 12mins</a:t>
            </a:r>
          </a:p>
          <a:p>
            <a:pPr lvl="1"/>
            <a:r>
              <a:rPr lang="fr-FR" dirty="0"/>
              <a:t>At 3kph (rough </a:t>
            </a:r>
            <a:r>
              <a:rPr lang="fr-FR" dirty="0" err="1"/>
              <a:t>ground</a:t>
            </a:r>
            <a:r>
              <a:rPr lang="fr-FR" dirty="0"/>
              <a:t>, </a:t>
            </a:r>
            <a:r>
              <a:rPr lang="fr-FR" dirty="0" err="1"/>
              <a:t>snowshoeing</a:t>
            </a:r>
            <a:r>
              <a:rPr lang="fr-FR" dirty="0"/>
              <a:t>), 1km </a:t>
            </a:r>
            <a:r>
              <a:rPr lang="fr-FR" dirty="0" err="1"/>
              <a:t>takes</a:t>
            </a:r>
            <a:r>
              <a:rPr lang="fr-FR" dirty="0"/>
              <a:t> 20mins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3ABD17-6572-4C54-9CE8-F7F0476B2833}"/>
              </a:ext>
            </a:extLst>
          </p:cNvPr>
          <p:cNvSpPr txBox="1">
            <a:spLocks/>
          </p:cNvSpPr>
          <p:nvPr/>
        </p:nvSpPr>
        <p:spPr>
          <a:xfrm>
            <a:off x="838200" y="3336130"/>
            <a:ext cx="10515600" cy="1793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5953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5953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5953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5953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5953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 err="1"/>
              <a:t>Height</a:t>
            </a:r>
            <a:r>
              <a:rPr lang="fr-FR" sz="3100" dirty="0"/>
              <a:t> </a:t>
            </a:r>
            <a:r>
              <a:rPr lang="fr-FR" sz="4000" dirty="0"/>
              <a:t>gain</a:t>
            </a:r>
          </a:p>
          <a:p>
            <a:pPr lvl="1"/>
            <a:r>
              <a:rPr lang="fr-FR" sz="3100" dirty="0" err="1"/>
              <a:t>Climbing</a:t>
            </a:r>
            <a:r>
              <a:rPr lang="fr-FR" sz="3100" dirty="0"/>
              <a:t> </a:t>
            </a:r>
            <a:r>
              <a:rPr lang="fr-FR" sz="3100" dirty="0" err="1"/>
              <a:t>adds</a:t>
            </a:r>
            <a:r>
              <a:rPr lang="fr-FR" sz="3100" dirty="0"/>
              <a:t> to the time </a:t>
            </a:r>
            <a:r>
              <a:rPr lang="fr-FR" sz="3100" dirty="0" err="1"/>
              <a:t>required</a:t>
            </a:r>
            <a:endParaRPr lang="fr-FR" sz="3100" dirty="0"/>
          </a:p>
          <a:p>
            <a:pPr lvl="1"/>
            <a:r>
              <a:rPr lang="fr-FR" sz="3100" dirty="0"/>
              <a:t>To </a:t>
            </a:r>
            <a:r>
              <a:rPr lang="fr-FR" sz="3100" dirty="0" err="1"/>
              <a:t>climb</a:t>
            </a:r>
            <a:r>
              <a:rPr lang="fr-FR" sz="3100" dirty="0"/>
              <a:t> 1 contour (10m) per minute, </a:t>
            </a:r>
            <a:r>
              <a:rPr lang="fr-FR" sz="3100" dirty="0" err="1"/>
              <a:t>means</a:t>
            </a:r>
            <a:r>
              <a:rPr lang="fr-FR" sz="3100" dirty="0"/>
              <a:t> </a:t>
            </a:r>
            <a:r>
              <a:rPr lang="fr-FR" sz="3100" dirty="0" err="1"/>
              <a:t>climbing</a:t>
            </a:r>
            <a:r>
              <a:rPr lang="fr-FR" sz="3100" dirty="0"/>
              <a:t> 600m per </a:t>
            </a:r>
            <a:r>
              <a:rPr lang="fr-FR" sz="3100" dirty="0" err="1"/>
              <a:t>hour</a:t>
            </a:r>
            <a:r>
              <a:rPr lang="fr-FR" sz="3100" dirty="0"/>
              <a:t>. This </a:t>
            </a:r>
            <a:r>
              <a:rPr lang="fr-FR" sz="3100" dirty="0" err="1"/>
              <a:t>is</a:t>
            </a:r>
            <a:r>
              <a:rPr lang="fr-FR" sz="3100" dirty="0"/>
              <a:t> FAST</a:t>
            </a:r>
          </a:p>
          <a:p>
            <a:pPr lvl="1"/>
            <a:r>
              <a:rPr lang="fr-FR" sz="3100" dirty="0"/>
              <a:t>A </a:t>
            </a:r>
            <a:r>
              <a:rPr lang="fr-FR" sz="3100" dirty="0" err="1"/>
              <a:t>steady</a:t>
            </a:r>
            <a:r>
              <a:rPr lang="fr-FR" sz="3100" dirty="0"/>
              <a:t> pace </a:t>
            </a:r>
            <a:r>
              <a:rPr lang="fr-FR" sz="3100" dirty="0" err="1"/>
              <a:t>is</a:t>
            </a:r>
            <a:r>
              <a:rPr lang="fr-FR" sz="3100" dirty="0"/>
              <a:t> </a:t>
            </a:r>
            <a:r>
              <a:rPr lang="fr-FR" sz="3100" dirty="0" err="1"/>
              <a:t>around</a:t>
            </a:r>
            <a:r>
              <a:rPr lang="fr-FR" sz="3100" dirty="0"/>
              <a:t> 300m per </a:t>
            </a:r>
            <a:r>
              <a:rPr lang="fr-FR" sz="3100" dirty="0" err="1"/>
              <a:t>hour</a:t>
            </a:r>
            <a:r>
              <a:rPr lang="fr-FR" sz="3100" dirty="0"/>
              <a:t>, or 2 mins per contour</a:t>
            </a:r>
          </a:p>
          <a:p>
            <a:pPr lvl="2"/>
            <a:r>
              <a:rPr lang="fr-FR" sz="3100" dirty="0"/>
              <a:t>E.g. </a:t>
            </a:r>
            <a:r>
              <a:rPr lang="fr-FR" sz="3100" dirty="0" err="1"/>
              <a:t>Height</a:t>
            </a:r>
            <a:r>
              <a:rPr lang="fr-FR" sz="3100" dirty="0"/>
              <a:t> gain </a:t>
            </a:r>
            <a:r>
              <a:rPr lang="fr-FR" sz="3100" dirty="0" err="1"/>
              <a:t>from</a:t>
            </a:r>
            <a:r>
              <a:rPr lang="fr-FR" sz="3100" dirty="0"/>
              <a:t> top of 3rd to </a:t>
            </a:r>
            <a:r>
              <a:rPr lang="fr-FR" sz="3100" dirty="0" err="1"/>
              <a:t>summit</a:t>
            </a:r>
            <a:r>
              <a:rPr lang="fr-FR" sz="3100" dirty="0"/>
              <a:t> of </a:t>
            </a:r>
            <a:r>
              <a:rPr lang="fr-FR" sz="3100" dirty="0" err="1"/>
              <a:t>Fogliettaz</a:t>
            </a:r>
            <a:r>
              <a:rPr lang="fr-FR" sz="3100" dirty="0"/>
              <a:t> </a:t>
            </a:r>
            <a:r>
              <a:rPr lang="fr-FR" sz="3100" dirty="0" err="1"/>
              <a:t>is</a:t>
            </a:r>
            <a:r>
              <a:rPr lang="fr-FR" sz="3100" dirty="0"/>
              <a:t> 300m. Most people </a:t>
            </a:r>
            <a:r>
              <a:rPr lang="fr-FR" sz="3100" dirty="0" err="1"/>
              <a:t>take</a:t>
            </a:r>
            <a:r>
              <a:rPr lang="fr-FR" sz="3100" dirty="0"/>
              <a:t> </a:t>
            </a:r>
            <a:r>
              <a:rPr lang="fr-FR" sz="3100" dirty="0" err="1"/>
              <a:t>around</a:t>
            </a:r>
            <a:r>
              <a:rPr lang="fr-FR" sz="3100" dirty="0"/>
              <a:t> 1hr, i.e. 300m per </a:t>
            </a:r>
            <a:r>
              <a:rPr lang="fr-FR" sz="3100" dirty="0" err="1"/>
              <a:t>hour</a:t>
            </a:r>
            <a:r>
              <a:rPr lang="fr-FR" sz="3100" dirty="0"/>
              <a:t> </a:t>
            </a:r>
          </a:p>
          <a:p>
            <a:pPr lvl="1"/>
            <a:endParaRPr lang="fr-F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D1A9A1-3387-4924-9EE7-E87A12CF4E24}"/>
              </a:ext>
            </a:extLst>
          </p:cNvPr>
          <p:cNvSpPr txBox="1">
            <a:spLocks/>
          </p:cNvSpPr>
          <p:nvPr/>
        </p:nvSpPr>
        <p:spPr>
          <a:xfrm>
            <a:off x="971550" y="5167312"/>
            <a:ext cx="10515600" cy="179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5953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5953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5953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5953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5953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Ski-</a:t>
            </a:r>
            <a:r>
              <a:rPr lang="fr-FR" dirty="0" err="1"/>
              <a:t>touring</a:t>
            </a:r>
            <a:endParaRPr lang="fr-FR" dirty="0"/>
          </a:p>
          <a:p>
            <a:pPr lvl="1"/>
            <a:r>
              <a:rPr lang="fr-FR" dirty="0"/>
              <a:t>Rules of </a:t>
            </a:r>
            <a:r>
              <a:rPr lang="fr-FR" dirty="0" err="1"/>
              <a:t>thumb</a:t>
            </a:r>
            <a:r>
              <a:rPr lang="fr-FR" dirty="0"/>
              <a:t> </a:t>
            </a:r>
            <a:r>
              <a:rPr lang="fr-FR" dirty="0" err="1"/>
              <a:t>above</a:t>
            </a:r>
            <a:r>
              <a:rPr lang="fr-FR" dirty="0"/>
              <a:t> </a:t>
            </a:r>
            <a:r>
              <a:rPr lang="fr-FR" dirty="0" err="1"/>
              <a:t>apply</a:t>
            </a:r>
            <a:r>
              <a:rPr lang="fr-FR" dirty="0"/>
              <a:t> </a:t>
            </a:r>
            <a:r>
              <a:rPr lang="fr-FR" dirty="0" err="1"/>
              <a:t>reasonably</a:t>
            </a:r>
            <a:r>
              <a:rPr lang="fr-FR" dirty="0"/>
              <a:t> </a:t>
            </a:r>
            <a:r>
              <a:rPr lang="fr-FR" dirty="0" err="1"/>
              <a:t>well</a:t>
            </a:r>
            <a:r>
              <a:rPr lang="fr-FR" dirty="0"/>
              <a:t> to ski-</a:t>
            </a:r>
            <a:r>
              <a:rPr lang="fr-FR" dirty="0" err="1"/>
              <a:t>touring</a:t>
            </a:r>
            <a:r>
              <a:rPr lang="fr-FR" dirty="0"/>
              <a:t> in good conditions</a:t>
            </a:r>
          </a:p>
          <a:p>
            <a:pPr lvl="1"/>
            <a:r>
              <a:rPr lang="fr-FR" dirty="0" err="1"/>
              <a:t>Snowshoeing</a:t>
            </a:r>
            <a:r>
              <a:rPr lang="fr-FR" dirty="0"/>
              <a:t> </a:t>
            </a:r>
            <a:r>
              <a:rPr lang="fr-FR" dirty="0" err="1"/>
              <a:t>slower</a:t>
            </a:r>
            <a:endParaRPr lang="fr-FR" dirty="0"/>
          </a:p>
          <a:p>
            <a:pPr lvl="1"/>
            <a:r>
              <a:rPr lang="fr-FR" dirty="0"/>
              <a:t>Boot-packing </a:t>
            </a:r>
            <a:r>
              <a:rPr lang="fr-FR" dirty="0" err="1"/>
              <a:t>very</a:t>
            </a:r>
            <a:r>
              <a:rPr lang="fr-FR" dirty="0"/>
              <a:t> slow!</a:t>
            </a:r>
          </a:p>
        </p:txBody>
      </p:sp>
    </p:spTree>
    <p:extLst>
      <p:ext uri="{BB962C8B-B14F-4D97-AF65-F5344CB8AC3E}">
        <p14:creationId xmlns:p14="http://schemas.microsoft.com/office/powerpoint/2010/main" val="392824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0CDA-6503-4C3B-B01F-F6373152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long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take</a:t>
            </a:r>
            <a:r>
              <a:rPr lang="fr-FR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BDB9C-5302-42CF-8D04-2E048B44D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fr-FR" dirty="0"/>
              <a:t>Flat </a:t>
            </a:r>
            <a:r>
              <a:rPr lang="fr-FR" dirty="0" err="1"/>
              <a:t>ground</a:t>
            </a:r>
            <a:r>
              <a:rPr lang="fr-FR" dirty="0"/>
              <a:t> – use distance/speed to </a:t>
            </a:r>
            <a:r>
              <a:rPr lang="fr-FR" dirty="0" err="1"/>
              <a:t>estimate</a:t>
            </a:r>
            <a:r>
              <a:rPr lang="fr-FR" dirty="0"/>
              <a:t> time</a:t>
            </a:r>
          </a:p>
          <a:p>
            <a:r>
              <a:rPr lang="fr-FR" dirty="0" err="1"/>
              <a:t>Steep</a:t>
            </a:r>
            <a:r>
              <a:rPr lang="fr-FR" dirty="0"/>
              <a:t> </a:t>
            </a:r>
            <a:r>
              <a:rPr lang="fr-FR" dirty="0" err="1"/>
              <a:t>ground</a:t>
            </a:r>
            <a:r>
              <a:rPr lang="fr-FR" dirty="0"/>
              <a:t> – use rate of </a:t>
            </a:r>
            <a:r>
              <a:rPr lang="fr-FR" dirty="0" err="1"/>
              <a:t>climb</a:t>
            </a:r>
            <a:r>
              <a:rPr lang="fr-FR" dirty="0"/>
              <a:t> to </a:t>
            </a:r>
            <a:r>
              <a:rPr lang="fr-FR" dirty="0" err="1"/>
              <a:t>estimate</a:t>
            </a:r>
            <a:r>
              <a:rPr lang="fr-FR" dirty="0"/>
              <a:t> time</a:t>
            </a:r>
          </a:p>
          <a:p>
            <a:r>
              <a:rPr lang="fr-FR" dirty="0" err="1"/>
              <a:t>Intermediate</a:t>
            </a:r>
            <a:r>
              <a:rPr lang="fr-FR" dirty="0"/>
              <a:t> or </a:t>
            </a:r>
            <a:r>
              <a:rPr lang="fr-FR" dirty="0" err="1"/>
              <a:t>undulating</a:t>
            </a:r>
            <a:r>
              <a:rPr lang="fr-FR" dirty="0"/>
              <a:t> </a:t>
            </a:r>
            <a:r>
              <a:rPr lang="fr-FR" dirty="0" err="1"/>
              <a:t>ground</a:t>
            </a:r>
            <a:r>
              <a:rPr lang="fr-FR" dirty="0"/>
              <a:t> – </a:t>
            </a:r>
            <a:r>
              <a:rPr lang="fr-FR" dirty="0" err="1"/>
              <a:t>need</a:t>
            </a:r>
            <a:r>
              <a:rPr lang="fr-FR" dirty="0"/>
              <a:t> to use a combination</a:t>
            </a:r>
          </a:p>
          <a:p>
            <a:r>
              <a:rPr lang="fr-FR" dirty="0" err="1"/>
              <a:t>Downhill</a:t>
            </a:r>
            <a:r>
              <a:rPr lang="fr-FR" dirty="0"/>
              <a:t> – use flat </a:t>
            </a:r>
            <a:r>
              <a:rPr lang="fr-FR" dirty="0" err="1"/>
              <a:t>ground</a:t>
            </a:r>
            <a:r>
              <a:rPr lang="fr-FR" dirty="0"/>
              <a:t> speed, </a:t>
            </a:r>
            <a:r>
              <a:rPr lang="fr-FR" dirty="0" err="1"/>
              <a:t>reduce</a:t>
            </a:r>
            <a:r>
              <a:rPr lang="fr-FR" dirty="0"/>
              <a:t> to 3kph if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steep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Naismith’s</a:t>
            </a:r>
            <a:r>
              <a:rPr lang="fr-FR" dirty="0"/>
              <a:t> Rule</a:t>
            </a:r>
          </a:p>
          <a:p>
            <a:pPr lvl="1"/>
            <a:r>
              <a:rPr lang="fr-FR" dirty="0" err="1"/>
              <a:t>Usually</a:t>
            </a:r>
            <a:r>
              <a:rPr lang="fr-FR" dirty="0"/>
              <a:t> </a:t>
            </a:r>
            <a:r>
              <a:rPr lang="fr-FR" dirty="0" err="1"/>
              <a:t>given</a:t>
            </a:r>
            <a:r>
              <a:rPr lang="fr-FR" dirty="0"/>
              <a:t> as 5kph + 1 minute per contour – </a:t>
            </a:r>
            <a:r>
              <a:rPr lang="fr-FR" dirty="0" err="1"/>
              <a:t>usually</a:t>
            </a:r>
            <a:r>
              <a:rPr lang="fr-FR" dirty="0"/>
              <a:t> </a:t>
            </a:r>
            <a:r>
              <a:rPr lang="fr-FR" dirty="0" err="1"/>
              <a:t>optimistic</a:t>
            </a:r>
            <a:endParaRPr lang="fr-FR" dirty="0"/>
          </a:p>
          <a:p>
            <a:pPr lvl="1"/>
            <a:r>
              <a:rPr lang="fr-FR" dirty="0"/>
              <a:t>4kph + 1 minute per contour </a:t>
            </a:r>
            <a:r>
              <a:rPr lang="fr-FR" dirty="0" err="1"/>
              <a:t>often</a:t>
            </a:r>
            <a:r>
              <a:rPr lang="fr-FR" dirty="0"/>
              <a:t> more </a:t>
            </a:r>
            <a:r>
              <a:rPr lang="fr-FR" dirty="0" err="1"/>
              <a:t>accurate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9605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B47E-BE45-4E2D-95F5-484B1186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Distance/timing </a:t>
            </a:r>
            <a:r>
              <a:rPr lang="fr-FR" dirty="0" err="1"/>
              <a:t>exercise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12A14-1DB9-4B0B-BF4C-6D57F58C3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48000" cy="4351338"/>
          </a:xfrm>
        </p:spPr>
        <p:txBody>
          <a:bodyPr/>
          <a:lstStyle/>
          <a:p>
            <a:r>
              <a:rPr lang="fr-FR" dirty="0"/>
              <a:t>How long to </a:t>
            </a:r>
            <a:r>
              <a:rPr lang="fr-FR" dirty="0" err="1"/>
              <a:t>walk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Chappelle</a:t>
            </a:r>
            <a:r>
              <a:rPr lang="fr-FR" dirty="0"/>
              <a:t> Sainte Pierre to Refuge de l’</a:t>
            </a:r>
            <a:r>
              <a:rPr lang="fr-FR" dirty="0" err="1"/>
              <a:t>Archeboc</a:t>
            </a:r>
            <a:r>
              <a:rPr lang="fr-FR" dirty="0"/>
              <a:t>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B057F-8B9A-4942-A414-AD9474768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30" t="9931"/>
          <a:stretch/>
        </p:blipFill>
        <p:spPr>
          <a:xfrm>
            <a:off x="4210050" y="1406399"/>
            <a:ext cx="7981950" cy="5451601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1DEEB25-CA54-4D6A-888C-18A29CA39A40}"/>
              </a:ext>
            </a:extLst>
          </p:cNvPr>
          <p:cNvSpPr/>
          <p:nvPr/>
        </p:nvSpPr>
        <p:spPr>
          <a:xfrm>
            <a:off x="5867400" y="1752600"/>
            <a:ext cx="5349240" cy="3764280"/>
          </a:xfrm>
          <a:custGeom>
            <a:avLst/>
            <a:gdLst>
              <a:gd name="connsiteX0" fmla="*/ 0 w 5349240"/>
              <a:gd name="connsiteY0" fmla="*/ 1097280 h 3764280"/>
              <a:gd name="connsiteX1" fmla="*/ 175260 w 5349240"/>
              <a:gd name="connsiteY1" fmla="*/ 1089660 h 3764280"/>
              <a:gd name="connsiteX2" fmla="*/ 198120 w 5349240"/>
              <a:gd name="connsiteY2" fmla="*/ 1066800 h 3764280"/>
              <a:gd name="connsiteX3" fmla="*/ 228600 w 5349240"/>
              <a:gd name="connsiteY3" fmla="*/ 1028700 h 3764280"/>
              <a:gd name="connsiteX4" fmla="*/ 243840 w 5349240"/>
              <a:gd name="connsiteY4" fmla="*/ 998220 h 3764280"/>
              <a:gd name="connsiteX5" fmla="*/ 259080 w 5349240"/>
              <a:gd name="connsiteY5" fmla="*/ 975360 h 3764280"/>
              <a:gd name="connsiteX6" fmla="*/ 320040 w 5349240"/>
              <a:gd name="connsiteY6" fmla="*/ 891540 h 3764280"/>
              <a:gd name="connsiteX7" fmla="*/ 365760 w 5349240"/>
              <a:gd name="connsiteY7" fmla="*/ 861060 h 3764280"/>
              <a:gd name="connsiteX8" fmla="*/ 403860 w 5349240"/>
              <a:gd name="connsiteY8" fmla="*/ 830580 h 3764280"/>
              <a:gd name="connsiteX9" fmla="*/ 449580 w 5349240"/>
              <a:gd name="connsiteY9" fmla="*/ 800100 h 3764280"/>
              <a:gd name="connsiteX10" fmla="*/ 480060 w 5349240"/>
              <a:gd name="connsiteY10" fmla="*/ 777240 h 3764280"/>
              <a:gd name="connsiteX11" fmla="*/ 525780 w 5349240"/>
              <a:gd name="connsiteY11" fmla="*/ 762000 h 3764280"/>
              <a:gd name="connsiteX12" fmla="*/ 548640 w 5349240"/>
              <a:gd name="connsiteY12" fmla="*/ 754380 h 3764280"/>
              <a:gd name="connsiteX13" fmla="*/ 624840 w 5349240"/>
              <a:gd name="connsiteY13" fmla="*/ 716280 h 3764280"/>
              <a:gd name="connsiteX14" fmla="*/ 670560 w 5349240"/>
              <a:gd name="connsiteY14" fmla="*/ 685800 h 3764280"/>
              <a:gd name="connsiteX15" fmla="*/ 716280 w 5349240"/>
              <a:gd name="connsiteY15" fmla="*/ 670560 h 3764280"/>
              <a:gd name="connsiteX16" fmla="*/ 739140 w 5349240"/>
              <a:gd name="connsiteY16" fmla="*/ 655320 h 3764280"/>
              <a:gd name="connsiteX17" fmla="*/ 762000 w 5349240"/>
              <a:gd name="connsiteY17" fmla="*/ 647700 h 3764280"/>
              <a:gd name="connsiteX18" fmla="*/ 807720 w 5349240"/>
              <a:gd name="connsiteY18" fmla="*/ 617220 h 3764280"/>
              <a:gd name="connsiteX19" fmla="*/ 822960 w 5349240"/>
              <a:gd name="connsiteY19" fmla="*/ 594360 h 3764280"/>
              <a:gd name="connsiteX20" fmla="*/ 853440 w 5349240"/>
              <a:gd name="connsiteY20" fmla="*/ 586740 h 3764280"/>
              <a:gd name="connsiteX21" fmla="*/ 876300 w 5349240"/>
              <a:gd name="connsiteY21" fmla="*/ 579120 h 3764280"/>
              <a:gd name="connsiteX22" fmla="*/ 899160 w 5349240"/>
              <a:gd name="connsiteY22" fmla="*/ 556260 h 3764280"/>
              <a:gd name="connsiteX23" fmla="*/ 922020 w 5349240"/>
              <a:gd name="connsiteY23" fmla="*/ 548640 h 3764280"/>
              <a:gd name="connsiteX24" fmla="*/ 952500 w 5349240"/>
              <a:gd name="connsiteY24" fmla="*/ 533400 h 3764280"/>
              <a:gd name="connsiteX25" fmla="*/ 1021080 w 5349240"/>
              <a:gd name="connsiteY25" fmla="*/ 495300 h 3764280"/>
              <a:gd name="connsiteX26" fmla="*/ 1051560 w 5349240"/>
              <a:gd name="connsiteY26" fmla="*/ 472440 h 3764280"/>
              <a:gd name="connsiteX27" fmla="*/ 1074420 w 5349240"/>
              <a:gd name="connsiteY27" fmla="*/ 464820 h 3764280"/>
              <a:gd name="connsiteX28" fmla="*/ 1104900 w 5349240"/>
              <a:gd name="connsiteY28" fmla="*/ 419100 h 3764280"/>
              <a:gd name="connsiteX29" fmla="*/ 1120140 w 5349240"/>
              <a:gd name="connsiteY29" fmla="*/ 365760 h 3764280"/>
              <a:gd name="connsiteX30" fmla="*/ 1135380 w 5349240"/>
              <a:gd name="connsiteY30" fmla="*/ 342900 h 3764280"/>
              <a:gd name="connsiteX31" fmla="*/ 1143000 w 5349240"/>
              <a:gd name="connsiteY31" fmla="*/ 320040 h 3764280"/>
              <a:gd name="connsiteX32" fmla="*/ 1165860 w 5349240"/>
              <a:gd name="connsiteY32" fmla="*/ 297180 h 3764280"/>
              <a:gd name="connsiteX33" fmla="*/ 1181100 w 5349240"/>
              <a:gd name="connsiteY33" fmla="*/ 274320 h 3764280"/>
              <a:gd name="connsiteX34" fmla="*/ 1219200 w 5349240"/>
              <a:gd name="connsiteY34" fmla="*/ 228600 h 3764280"/>
              <a:gd name="connsiteX35" fmla="*/ 1226820 w 5349240"/>
              <a:gd name="connsiteY35" fmla="*/ 198120 h 3764280"/>
              <a:gd name="connsiteX36" fmla="*/ 1242060 w 5349240"/>
              <a:gd name="connsiteY36" fmla="*/ 175260 h 3764280"/>
              <a:gd name="connsiteX37" fmla="*/ 1287780 w 5349240"/>
              <a:gd name="connsiteY37" fmla="*/ 129540 h 3764280"/>
              <a:gd name="connsiteX38" fmla="*/ 1303020 w 5349240"/>
              <a:gd name="connsiteY38" fmla="*/ 99060 h 3764280"/>
              <a:gd name="connsiteX39" fmla="*/ 1348740 w 5349240"/>
              <a:gd name="connsiteY39" fmla="*/ 68580 h 3764280"/>
              <a:gd name="connsiteX40" fmla="*/ 1363980 w 5349240"/>
              <a:gd name="connsiteY40" fmla="*/ 45720 h 3764280"/>
              <a:gd name="connsiteX41" fmla="*/ 1386840 w 5349240"/>
              <a:gd name="connsiteY41" fmla="*/ 38100 h 3764280"/>
              <a:gd name="connsiteX42" fmla="*/ 1409700 w 5349240"/>
              <a:gd name="connsiteY42" fmla="*/ 22860 h 3764280"/>
              <a:gd name="connsiteX43" fmla="*/ 1470660 w 5349240"/>
              <a:gd name="connsiteY43" fmla="*/ 0 h 3764280"/>
              <a:gd name="connsiteX44" fmla="*/ 1546860 w 5349240"/>
              <a:gd name="connsiteY44" fmla="*/ 15240 h 3764280"/>
              <a:gd name="connsiteX45" fmla="*/ 1584960 w 5349240"/>
              <a:gd name="connsiteY45" fmla="*/ 30480 h 3764280"/>
              <a:gd name="connsiteX46" fmla="*/ 1630680 w 5349240"/>
              <a:gd name="connsiteY46" fmla="*/ 45720 h 3764280"/>
              <a:gd name="connsiteX47" fmla="*/ 1691640 w 5349240"/>
              <a:gd name="connsiteY47" fmla="*/ 83820 h 3764280"/>
              <a:gd name="connsiteX48" fmla="*/ 1699260 w 5349240"/>
              <a:gd name="connsiteY48" fmla="*/ 106680 h 3764280"/>
              <a:gd name="connsiteX49" fmla="*/ 1714500 w 5349240"/>
              <a:gd name="connsiteY49" fmla="*/ 213360 h 3764280"/>
              <a:gd name="connsiteX50" fmla="*/ 1722120 w 5349240"/>
              <a:gd name="connsiteY50" fmla="*/ 236220 h 3764280"/>
              <a:gd name="connsiteX51" fmla="*/ 1752600 w 5349240"/>
              <a:gd name="connsiteY51" fmla="*/ 281940 h 3764280"/>
              <a:gd name="connsiteX52" fmla="*/ 1828800 w 5349240"/>
              <a:gd name="connsiteY52" fmla="*/ 274320 h 3764280"/>
              <a:gd name="connsiteX53" fmla="*/ 1874520 w 5349240"/>
              <a:gd name="connsiteY53" fmla="*/ 259080 h 3764280"/>
              <a:gd name="connsiteX54" fmla="*/ 1912620 w 5349240"/>
              <a:gd name="connsiteY54" fmla="*/ 251460 h 3764280"/>
              <a:gd name="connsiteX55" fmla="*/ 1935480 w 5349240"/>
              <a:gd name="connsiteY55" fmla="*/ 243840 h 3764280"/>
              <a:gd name="connsiteX56" fmla="*/ 1965960 w 5349240"/>
              <a:gd name="connsiteY56" fmla="*/ 236220 h 3764280"/>
              <a:gd name="connsiteX57" fmla="*/ 2011680 w 5349240"/>
              <a:gd name="connsiteY57" fmla="*/ 243840 h 3764280"/>
              <a:gd name="connsiteX58" fmla="*/ 2026920 w 5349240"/>
              <a:gd name="connsiteY58" fmla="*/ 266700 h 3764280"/>
              <a:gd name="connsiteX59" fmla="*/ 2049780 w 5349240"/>
              <a:gd name="connsiteY59" fmla="*/ 312420 h 3764280"/>
              <a:gd name="connsiteX60" fmla="*/ 2103120 w 5349240"/>
              <a:gd name="connsiteY60" fmla="*/ 342900 h 3764280"/>
              <a:gd name="connsiteX61" fmla="*/ 2148840 w 5349240"/>
              <a:gd name="connsiteY61" fmla="*/ 358140 h 3764280"/>
              <a:gd name="connsiteX62" fmla="*/ 2171700 w 5349240"/>
              <a:gd name="connsiteY62" fmla="*/ 381000 h 3764280"/>
              <a:gd name="connsiteX63" fmla="*/ 2186940 w 5349240"/>
              <a:gd name="connsiteY63" fmla="*/ 403860 h 3764280"/>
              <a:gd name="connsiteX64" fmla="*/ 2217420 w 5349240"/>
              <a:gd name="connsiteY64" fmla="*/ 419100 h 3764280"/>
              <a:gd name="connsiteX65" fmla="*/ 2225040 w 5349240"/>
              <a:gd name="connsiteY65" fmla="*/ 441960 h 3764280"/>
              <a:gd name="connsiteX66" fmla="*/ 2270760 w 5349240"/>
              <a:gd name="connsiteY66" fmla="*/ 464820 h 3764280"/>
              <a:gd name="connsiteX67" fmla="*/ 2392680 w 5349240"/>
              <a:gd name="connsiteY67" fmla="*/ 441960 h 3764280"/>
              <a:gd name="connsiteX68" fmla="*/ 2415540 w 5349240"/>
              <a:gd name="connsiteY68" fmla="*/ 434340 h 3764280"/>
              <a:gd name="connsiteX69" fmla="*/ 2461260 w 5349240"/>
              <a:gd name="connsiteY69" fmla="*/ 403860 h 3764280"/>
              <a:gd name="connsiteX70" fmla="*/ 2484120 w 5349240"/>
              <a:gd name="connsiteY70" fmla="*/ 388620 h 3764280"/>
              <a:gd name="connsiteX71" fmla="*/ 2575560 w 5349240"/>
              <a:gd name="connsiteY71" fmla="*/ 586740 h 3764280"/>
              <a:gd name="connsiteX72" fmla="*/ 2590800 w 5349240"/>
              <a:gd name="connsiteY72" fmla="*/ 609600 h 3764280"/>
              <a:gd name="connsiteX73" fmla="*/ 2598420 w 5349240"/>
              <a:gd name="connsiteY73" fmla="*/ 640080 h 3764280"/>
              <a:gd name="connsiteX74" fmla="*/ 2606040 w 5349240"/>
              <a:gd name="connsiteY74" fmla="*/ 662940 h 3764280"/>
              <a:gd name="connsiteX75" fmla="*/ 2598420 w 5349240"/>
              <a:gd name="connsiteY75" fmla="*/ 792480 h 3764280"/>
              <a:gd name="connsiteX76" fmla="*/ 2590800 w 5349240"/>
              <a:gd name="connsiteY76" fmla="*/ 815340 h 3764280"/>
              <a:gd name="connsiteX77" fmla="*/ 2560320 w 5349240"/>
              <a:gd name="connsiteY77" fmla="*/ 861060 h 3764280"/>
              <a:gd name="connsiteX78" fmla="*/ 2621280 w 5349240"/>
              <a:gd name="connsiteY78" fmla="*/ 967740 h 3764280"/>
              <a:gd name="connsiteX79" fmla="*/ 2651760 w 5349240"/>
              <a:gd name="connsiteY79" fmla="*/ 960120 h 3764280"/>
              <a:gd name="connsiteX80" fmla="*/ 2689860 w 5349240"/>
              <a:gd name="connsiteY80" fmla="*/ 967740 h 3764280"/>
              <a:gd name="connsiteX81" fmla="*/ 2712720 w 5349240"/>
              <a:gd name="connsiteY81" fmla="*/ 982980 h 3764280"/>
              <a:gd name="connsiteX82" fmla="*/ 2735580 w 5349240"/>
              <a:gd name="connsiteY82" fmla="*/ 990600 h 3764280"/>
              <a:gd name="connsiteX83" fmla="*/ 2773680 w 5349240"/>
              <a:gd name="connsiteY83" fmla="*/ 1036320 h 3764280"/>
              <a:gd name="connsiteX84" fmla="*/ 2796540 w 5349240"/>
              <a:gd name="connsiteY84" fmla="*/ 1066800 h 3764280"/>
              <a:gd name="connsiteX85" fmla="*/ 2819400 w 5349240"/>
              <a:gd name="connsiteY85" fmla="*/ 1112520 h 3764280"/>
              <a:gd name="connsiteX86" fmla="*/ 2834640 w 5349240"/>
              <a:gd name="connsiteY86" fmla="*/ 1158240 h 3764280"/>
              <a:gd name="connsiteX87" fmla="*/ 2880360 w 5349240"/>
              <a:gd name="connsiteY87" fmla="*/ 1188720 h 3764280"/>
              <a:gd name="connsiteX88" fmla="*/ 2903220 w 5349240"/>
              <a:gd name="connsiteY88" fmla="*/ 1196340 h 3764280"/>
              <a:gd name="connsiteX89" fmla="*/ 2926080 w 5349240"/>
              <a:gd name="connsiteY89" fmla="*/ 1211580 h 3764280"/>
              <a:gd name="connsiteX90" fmla="*/ 2971800 w 5349240"/>
              <a:gd name="connsiteY90" fmla="*/ 1226820 h 3764280"/>
              <a:gd name="connsiteX91" fmla="*/ 3009900 w 5349240"/>
              <a:gd name="connsiteY91" fmla="*/ 1242060 h 3764280"/>
              <a:gd name="connsiteX92" fmla="*/ 3055620 w 5349240"/>
              <a:gd name="connsiteY92" fmla="*/ 1280160 h 3764280"/>
              <a:gd name="connsiteX93" fmla="*/ 3101340 w 5349240"/>
              <a:gd name="connsiteY93" fmla="*/ 1295400 h 3764280"/>
              <a:gd name="connsiteX94" fmla="*/ 3124200 w 5349240"/>
              <a:gd name="connsiteY94" fmla="*/ 1303020 h 3764280"/>
              <a:gd name="connsiteX95" fmla="*/ 3147060 w 5349240"/>
              <a:gd name="connsiteY95" fmla="*/ 1310640 h 3764280"/>
              <a:gd name="connsiteX96" fmla="*/ 3192780 w 5349240"/>
              <a:gd name="connsiteY96" fmla="*/ 1318260 h 3764280"/>
              <a:gd name="connsiteX97" fmla="*/ 3238500 w 5349240"/>
              <a:gd name="connsiteY97" fmla="*/ 1333500 h 3764280"/>
              <a:gd name="connsiteX98" fmla="*/ 3299460 w 5349240"/>
              <a:gd name="connsiteY98" fmla="*/ 1356360 h 3764280"/>
              <a:gd name="connsiteX99" fmla="*/ 3345180 w 5349240"/>
              <a:gd name="connsiteY99" fmla="*/ 1379220 h 3764280"/>
              <a:gd name="connsiteX100" fmla="*/ 3406140 w 5349240"/>
              <a:gd name="connsiteY100" fmla="*/ 1447800 h 3764280"/>
              <a:gd name="connsiteX101" fmla="*/ 3451860 w 5349240"/>
              <a:gd name="connsiteY101" fmla="*/ 1470660 h 3764280"/>
              <a:gd name="connsiteX102" fmla="*/ 3474720 w 5349240"/>
              <a:gd name="connsiteY102" fmla="*/ 1478280 h 3764280"/>
              <a:gd name="connsiteX103" fmla="*/ 3512820 w 5349240"/>
              <a:gd name="connsiteY103" fmla="*/ 1493520 h 3764280"/>
              <a:gd name="connsiteX104" fmla="*/ 3611880 w 5349240"/>
              <a:gd name="connsiteY104" fmla="*/ 1516380 h 3764280"/>
              <a:gd name="connsiteX105" fmla="*/ 3657600 w 5349240"/>
              <a:gd name="connsiteY105" fmla="*/ 1539240 h 3764280"/>
              <a:gd name="connsiteX106" fmla="*/ 3710940 w 5349240"/>
              <a:gd name="connsiteY106" fmla="*/ 1554480 h 3764280"/>
              <a:gd name="connsiteX107" fmla="*/ 3779520 w 5349240"/>
              <a:gd name="connsiteY107" fmla="*/ 1584960 h 3764280"/>
              <a:gd name="connsiteX108" fmla="*/ 3840480 w 5349240"/>
              <a:gd name="connsiteY108" fmla="*/ 1592580 h 3764280"/>
              <a:gd name="connsiteX109" fmla="*/ 3909060 w 5349240"/>
              <a:gd name="connsiteY109" fmla="*/ 1607820 h 3764280"/>
              <a:gd name="connsiteX110" fmla="*/ 4023360 w 5349240"/>
              <a:gd name="connsiteY110" fmla="*/ 1615440 h 3764280"/>
              <a:gd name="connsiteX111" fmla="*/ 4069080 w 5349240"/>
              <a:gd name="connsiteY111" fmla="*/ 1615440 h 3764280"/>
              <a:gd name="connsiteX112" fmla="*/ 4152900 w 5349240"/>
              <a:gd name="connsiteY112" fmla="*/ 1623060 h 3764280"/>
              <a:gd name="connsiteX113" fmla="*/ 4198620 w 5349240"/>
              <a:gd name="connsiteY113" fmla="*/ 1653540 h 3764280"/>
              <a:gd name="connsiteX114" fmla="*/ 4267200 w 5349240"/>
              <a:gd name="connsiteY114" fmla="*/ 1699260 h 3764280"/>
              <a:gd name="connsiteX115" fmla="*/ 4312920 w 5349240"/>
              <a:gd name="connsiteY115" fmla="*/ 1729740 h 3764280"/>
              <a:gd name="connsiteX116" fmla="*/ 4335780 w 5349240"/>
              <a:gd name="connsiteY116" fmla="*/ 1744980 h 3764280"/>
              <a:gd name="connsiteX117" fmla="*/ 4381500 w 5349240"/>
              <a:gd name="connsiteY117" fmla="*/ 1790700 h 3764280"/>
              <a:gd name="connsiteX118" fmla="*/ 4419600 w 5349240"/>
              <a:gd name="connsiteY118" fmla="*/ 1836420 h 3764280"/>
              <a:gd name="connsiteX119" fmla="*/ 4457700 w 5349240"/>
              <a:gd name="connsiteY119" fmla="*/ 1874520 h 3764280"/>
              <a:gd name="connsiteX120" fmla="*/ 4472940 w 5349240"/>
              <a:gd name="connsiteY120" fmla="*/ 1897380 h 3764280"/>
              <a:gd name="connsiteX121" fmla="*/ 4518660 w 5349240"/>
              <a:gd name="connsiteY121" fmla="*/ 1927860 h 3764280"/>
              <a:gd name="connsiteX122" fmla="*/ 4556760 w 5349240"/>
              <a:gd name="connsiteY122" fmla="*/ 1958340 h 3764280"/>
              <a:gd name="connsiteX123" fmla="*/ 4472940 w 5349240"/>
              <a:gd name="connsiteY123" fmla="*/ 1996440 h 3764280"/>
              <a:gd name="connsiteX124" fmla="*/ 4480560 w 5349240"/>
              <a:gd name="connsiteY124" fmla="*/ 2019300 h 3764280"/>
              <a:gd name="connsiteX125" fmla="*/ 4526280 w 5349240"/>
              <a:gd name="connsiteY125" fmla="*/ 2034540 h 3764280"/>
              <a:gd name="connsiteX126" fmla="*/ 4549140 w 5349240"/>
              <a:gd name="connsiteY126" fmla="*/ 2049780 h 3764280"/>
              <a:gd name="connsiteX127" fmla="*/ 4518660 w 5349240"/>
              <a:gd name="connsiteY127" fmla="*/ 2072640 h 3764280"/>
              <a:gd name="connsiteX128" fmla="*/ 4450080 w 5349240"/>
              <a:gd name="connsiteY128" fmla="*/ 2103120 h 3764280"/>
              <a:gd name="connsiteX129" fmla="*/ 4472940 w 5349240"/>
              <a:gd name="connsiteY129" fmla="*/ 2110740 h 3764280"/>
              <a:gd name="connsiteX130" fmla="*/ 4480560 w 5349240"/>
              <a:gd name="connsiteY130" fmla="*/ 2133600 h 3764280"/>
              <a:gd name="connsiteX131" fmla="*/ 4495800 w 5349240"/>
              <a:gd name="connsiteY131" fmla="*/ 2156460 h 3764280"/>
              <a:gd name="connsiteX132" fmla="*/ 4572000 w 5349240"/>
              <a:gd name="connsiteY132" fmla="*/ 2217420 h 3764280"/>
              <a:gd name="connsiteX133" fmla="*/ 4594860 w 5349240"/>
              <a:gd name="connsiteY133" fmla="*/ 2225040 h 3764280"/>
              <a:gd name="connsiteX134" fmla="*/ 4625340 w 5349240"/>
              <a:gd name="connsiteY134" fmla="*/ 2247900 h 3764280"/>
              <a:gd name="connsiteX135" fmla="*/ 4655820 w 5349240"/>
              <a:gd name="connsiteY135" fmla="*/ 2293620 h 3764280"/>
              <a:gd name="connsiteX136" fmla="*/ 4686300 w 5349240"/>
              <a:gd name="connsiteY136" fmla="*/ 2308860 h 3764280"/>
              <a:gd name="connsiteX137" fmla="*/ 4709160 w 5349240"/>
              <a:gd name="connsiteY137" fmla="*/ 2324100 h 3764280"/>
              <a:gd name="connsiteX138" fmla="*/ 4808220 w 5349240"/>
              <a:gd name="connsiteY138" fmla="*/ 2354580 h 3764280"/>
              <a:gd name="connsiteX139" fmla="*/ 4869180 w 5349240"/>
              <a:gd name="connsiteY139" fmla="*/ 2407920 h 3764280"/>
              <a:gd name="connsiteX140" fmla="*/ 4914900 w 5349240"/>
              <a:gd name="connsiteY140" fmla="*/ 2438400 h 3764280"/>
              <a:gd name="connsiteX141" fmla="*/ 4937760 w 5349240"/>
              <a:gd name="connsiteY141" fmla="*/ 2453640 h 3764280"/>
              <a:gd name="connsiteX142" fmla="*/ 4953000 w 5349240"/>
              <a:gd name="connsiteY142" fmla="*/ 2476500 h 3764280"/>
              <a:gd name="connsiteX143" fmla="*/ 5006340 w 5349240"/>
              <a:gd name="connsiteY143" fmla="*/ 2491740 h 3764280"/>
              <a:gd name="connsiteX144" fmla="*/ 5052060 w 5349240"/>
              <a:gd name="connsiteY144" fmla="*/ 2484120 h 3764280"/>
              <a:gd name="connsiteX145" fmla="*/ 5074920 w 5349240"/>
              <a:gd name="connsiteY145" fmla="*/ 2461260 h 3764280"/>
              <a:gd name="connsiteX146" fmla="*/ 5120640 w 5349240"/>
              <a:gd name="connsiteY146" fmla="*/ 2453640 h 3764280"/>
              <a:gd name="connsiteX147" fmla="*/ 5151120 w 5349240"/>
              <a:gd name="connsiteY147" fmla="*/ 2461260 h 3764280"/>
              <a:gd name="connsiteX148" fmla="*/ 5173980 w 5349240"/>
              <a:gd name="connsiteY148" fmla="*/ 2506980 h 3764280"/>
              <a:gd name="connsiteX149" fmla="*/ 5204460 w 5349240"/>
              <a:gd name="connsiteY149" fmla="*/ 2552700 h 3764280"/>
              <a:gd name="connsiteX150" fmla="*/ 5212080 w 5349240"/>
              <a:gd name="connsiteY150" fmla="*/ 2682240 h 3764280"/>
              <a:gd name="connsiteX151" fmla="*/ 5196840 w 5349240"/>
              <a:gd name="connsiteY151" fmla="*/ 2727960 h 3764280"/>
              <a:gd name="connsiteX152" fmla="*/ 5189220 w 5349240"/>
              <a:gd name="connsiteY152" fmla="*/ 2750820 h 3764280"/>
              <a:gd name="connsiteX153" fmla="*/ 5166360 w 5349240"/>
              <a:gd name="connsiteY153" fmla="*/ 2796540 h 3764280"/>
              <a:gd name="connsiteX154" fmla="*/ 5158740 w 5349240"/>
              <a:gd name="connsiteY154" fmla="*/ 2887980 h 3764280"/>
              <a:gd name="connsiteX155" fmla="*/ 5135880 w 5349240"/>
              <a:gd name="connsiteY155" fmla="*/ 2956560 h 3764280"/>
              <a:gd name="connsiteX156" fmla="*/ 5113020 w 5349240"/>
              <a:gd name="connsiteY156" fmla="*/ 2971800 h 3764280"/>
              <a:gd name="connsiteX157" fmla="*/ 5120640 w 5349240"/>
              <a:gd name="connsiteY157" fmla="*/ 3032760 h 3764280"/>
              <a:gd name="connsiteX158" fmla="*/ 5295900 w 5349240"/>
              <a:gd name="connsiteY158" fmla="*/ 3070860 h 3764280"/>
              <a:gd name="connsiteX159" fmla="*/ 5318760 w 5349240"/>
              <a:gd name="connsiteY159" fmla="*/ 3078480 h 3764280"/>
              <a:gd name="connsiteX160" fmla="*/ 5349240 w 5349240"/>
              <a:gd name="connsiteY160" fmla="*/ 3124200 h 3764280"/>
              <a:gd name="connsiteX161" fmla="*/ 5341620 w 5349240"/>
              <a:gd name="connsiteY161" fmla="*/ 3246120 h 3764280"/>
              <a:gd name="connsiteX162" fmla="*/ 5326380 w 5349240"/>
              <a:gd name="connsiteY162" fmla="*/ 3268980 h 3764280"/>
              <a:gd name="connsiteX163" fmla="*/ 5303520 w 5349240"/>
              <a:gd name="connsiteY163" fmla="*/ 3299460 h 3764280"/>
              <a:gd name="connsiteX164" fmla="*/ 5204460 w 5349240"/>
              <a:gd name="connsiteY164" fmla="*/ 3390900 h 3764280"/>
              <a:gd name="connsiteX165" fmla="*/ 5181600 w 5349240"/>
              <a:gd name="connsiteY165" fmla="*/ 3406140 h 3764280"/>
              <a:gd name="connsiteX166" fmla="*/ 5128260 w 5349240"/>
              <a:gd name="connsiteY166" fmla="*/ 3413760 h 3764280"/>
              <a:gd name="connsiteX167" fmla="*/ 5059680 w 5349240"/>
              <a:gd name="connsiteY167" fmla="*/ 3451860 h 3764280"/>
              <a:gd name="connsiteX168" fmla="*/ 5029200 w 5349240"/>
              <a:gd name="connsiteY168" fmla="*/ 3467100 h 3764280"/>
              <a:gd name="connsiteX169" fmla="*/ 5013960 w 5349240"/>
              <a:gd name="connsiteY169" fmla="*/ 3489960 h 3764280"/>
              <a:gd name="connsiteX170" fmla="*/ 4983480 w 5349240"/>
              <a:gd name="connsiteY170" fmla="*/ 3497580 h 3764280"/>
              <a:gd name="connsiteX171" fmla="*/ 4953000 w 5349240"/>
              <a:gd name="connsiteY171" fmla="*/ 3512820 h 3764280"/>
              <a:gd name="connsiteX172" fmla="*/ 4907280 w 5349240"/>
              <a:gd name="connsiteY172" fmla="*/ 3543300 h 3764280"/>
              <a:gd name="connsiteX173" fmla="*/ 4861560 w 5349240"/>
              <a:gd name="connsiteY173" fmla="*/ 3589020 h 3764280"/>
              <a:gd name="connsiteX174" fmla="*/ 4785360 w 5349240"/>
              <a:gd name="connsiteY174" fmla="*/ 3695700 h 3764280"/>
              <a:gd name="connsiteX175" fmla="*/ 4754880 w 5349240"/>
              <a:gd name="connsiteY175" fmla="*/ 3733800 h 3764280"/>
              <a:gd name="connsiteX176" fmla="*/ 4732020 w 5349240"/>
              <a:gd name="connsiteY176" fmla="*/ 3764280 h 3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5349240" h="3764280">
                <a:moveTo>
                  <a:pt x="0" y="1097280"/>
                </a:moveTo>
                <a:cubicBezTo>
                  <a:pt x="58420" y="1094740"/>
                  <a:pt x="117465" y="1098552"/>
                  <a:pt x="175260" y="1089660"/>
                </a:cubicBezTo>
                <a:cubicBezTo>
                  <a:pt x="185911" y="1088021"/>
                  <a:pt x="191024" y="1074910"/>
                  <a:pt x="198120" y="1066800"/>
                </a:cubicBezTo>
                <a:cubicBezTo>
                  <a:pt x="208830" y="1054560"/>
                  <a:pt x="219578" y="1042232"/>
                  <a:pt x="228600" y="1028700"/>
                </a:cubicBezTo>
                <a:cubicBezTo>
                  <a:pt x="234901" y="1019249"/>
                  <a:pt x="238204" y="1008083"/>
                  <a:pt x="243840" y="998220"/>
                </a:cubicBezTo>
                <a:cubicBezTo>
                  <a:pt x="248384" y="990269"/>
                  <a:pt x="254000" y="982980"/>
                  <a:pt x="259080" y="975360"/>
                </a:cubicBezTo>
                <a:cubicBezTo>
                  <a:pt x="270268" y="930606"/>
                  <a:pt x="265369" y="927987"/>
                  <a:pt x="320040" y="891540"/>
                </a:cubicBezTo>
                <a:lnTo>
                  <a:pt x="365760" y="861060"/>
                </a:lnTo>
                <a:cubicBezTo>
                  <a:pt x="393919" y="818821"/>
                  <a:pt x="364889" y="852231"/>
                  <a:pt x="403860" y="830580"/>
                </a:cubicBezTo>
                <a:cubicBezTo>
                  <a:pt x="419871" y="821685"/>
                  <a:pt x="434927" y="811090"/>
                  <a:pt x="449580" y="800100"/>
                </a:cubicBezTo>
                <a:cubicBezTo>
                  <a:pt x="459740" y="792480"/>
                  <a:pt x="468701" y="782920"/>
                  <a:pt x="480060" y="777240"/>
                </a:cubicBezTo>
                <a:cubicBezTo>
                  <a:pt x="494428" y="770056"/>
                  <a:pt x="510540" y="767080"/>
                  <a:pt x="525780" y="762000"/>
                </a:cubicBezTo>
                <a:cubicBezTo>
                  <a:pt x="533400" y="759460"/>
                  <a:pt x="541957" y="758835"/>
                  <a:pt x="548640" y="754380"/>
                </a:cubicBezTo>
                <a:cubicBezTo>
                  <a:pt x="603074" y="718091"/>
                  <a:pt x="576591" y="728342"/>
                  <a:pt x="624840" y="716280"/>
                </a:cubicBezTo>
                <a:cubicBezTo>
                  <a:pt x="640080" y="706120"/>
                  <a:pt x="653184" y="691592"/>
                  <a:pt x="670560" y="685800"/>
                </a:cubicBezTo>
                <a:cubicBezTo>
                  <a:pt x="685800" y="680720"/>
                  <a:pt x="702914" y="679471"/>
                  <a:pt x="716280" y="670560"/>
                </a:cubicBezTo>
                <a:cubicBezTo>
                  <a:pt x="723900" y="665480"/>
                  <a:pt x="730949" y="659416"/>
                  <a:pt x="739140" y="655320"/>
                </a:cubicBezTo>
                <a:cubicBezTo>
                  <a:pt x="746324" y="651728"/>
                  <a:pt x="754979" y="651601"/>
                  <a:pt x="762000" y="647700"/>
                </a:cubicBezTo>
                <a:cubicBezTo>
                  <a:pt x="778011" y="638805"/>
                  <a:pt x="807720" y="617220"/>
                  <a:pt x="807720" y="617220"/>
                </a:cubicBezTo>
                <a:cubicBezTo>
                  <a:pt x="812800" y="609600"/>
                  <a:pt x="815340" y="599440"/>
                  <a:pt x="822960" y="594360"/>
                </a:cubicBezTo>
                <a:cubicBezTo>
                  <a:pt x="831674" y="588551"/>
                  <a:pt x="843370" y="589617"/>
                  <a:pt x="853440" y="586740"/>
                </a:cubicBezTo>
                <a:cubicBezTo>
                  <a:pt x="861163" y="584533"/>
                  <a:pt x="868680" y="581660"/>
                  <a:pt x="876300" y="579120"/>
                </a:cubicBezTo>
                <a:cubicBezTo>
                  <a:pt x="883920" y="571500"/>
                  <a:pt x="890194" y="562238"/>
                  <a:pt x="899160" y="556260"/>
                </a:cubicBezTo>
                <a:cubicBezTo>
                  <a:pt x="905843" y="551805"/>
                  <a:pt x="914637" y="551804"/>
                  <a:pt x="922020" y="548640"/>
                </a:cubicBezTo>
                <a:cubicBezTo>
                  <a:pt x="932461" y="544165"/>
                  <a:pt x="942760" y="539244"/>
                  <a:pt x="952500" y="533400"/>
                </a:cubicBezTo>
                <a:cubicBezTo>
                  <a:pt x="1018004" y="494098"/>
                  <a:pt x="975099" y="510627"/>
                  <a:pt x="1021080" y="495300"/>
                </a:cubicBezTo>
                <a:cubicBezTo>
                  <a:pt x="1031240" y="487680"/>
                  <a:pt x="1040533" y="478741"/>
                  <a:pt x="1051560" y="472440"/>
                </a:cubicBezTo>
                <a:cubicBezTo>
                  <a:pt x="1058534" y="468455"/>
                  <a:pt x="1068740" y="470500"/>
                  <a:pt x="1074420" y="464820"/>
                </a:cubicBezTo>
                <a:cubicBezTo>
                  <a:pt x="1087372" y="451868"/>
                  <a:pt x="1104900" y="419100"/>
                  <a:pt x="1104900" y="419100"/>
                </a:cubicBezTo>
                <a:cubicBezTo>
                  <a:pt x="1107341" y="409334"/>
                  <a:pt x="1114674" y="376692"/>
                  <a:pt x="1120140" y="365760"/>
                </a:cubicBezTo>
                <a:cubicBezTo>
                  <a:pt x="1124236" y="357569"/>
                  <a:pt x="1131284" y="351091"/>
                  <a:pt x="1135380" y="342900"/>
                </a:cubicBezTo>
                <a:cubicBezTo>
                  <a:pt x="1138972" y="335716"/>
                  <a:pt x="1138545" y="326723"/>
                  <a:pt x="1143000" y="320040"/>
                </a:cubicBezTo>
                <a:cubicBezTo>
                  <a:pt x="1148978" y="311074"/>
                  <a:pt x="1158961" y="305459"/>
                  <a:pt x="1165860" y="297180"/>
                </a:cubicBezTo>
                <a:cubicBezTo>
                  <a:pt x="1171723" y="290145"/>
                  <a:pt x="1175237" y="281355"/>
                  <a:pt x="1181100" y="274320"/>
                </a:cubicBezTo>
                <a:cubicBezTo>
                  <a:pt x="1229993" y="215648"/>
                  <a:pt x="1181362" y="285357"/>
                  <a:pt x="1219200" y="228600"/>
                </a:cubicBezTo>
                <a:cubicBezTo>
                  <a:pt x="1221740" y="218440"/>
                  <a:pt x="1222695" y="207746"/>
                  <a:pt x="1226820" y="198120"/>
                </a:cubicBezTo>
                <a:cubicBezTo>
                  <a:pt x="1230428" y="189702"/>
                  <a:pt x="1236737" y="182712"/>
                  <a:pt x="1242060" y="175260"/>
                </a:cubicBezTo>
                <a:cubicBezTo>
                  <a:pt x="1267837" y="139172"/>
                  <a:pt x="1256212" y="150585"/>
                  <a:pt x="1287780" y="129540"/>
                </a:cubicBezTo>
                <a:cubicBezTo>
                  <a:pt x="1292860" y="119380"/>
                  <a:pt x="1294988" y="107092"/>
                  <a:pt x="1303020" y="99060"/>
                </a:cubicBezTo>
                <a:cubicBezTo>
                  <a:pt x="1315972" y="86108"/>
                  <a:pt x="1348740" y="68580"/>
                  <a:pt x="1348740" y="68580"/>
                </a:cubicBezTo>
                <a:cubicBezTo>
                  <a:pt x="1353820" y="60960"/>
                  <a:pt x="1356829" y="51441"/>
                  <a:pt x="1363980" y="45720"/>
                </a:cubicBezTo>
                <a:cubicBezTo>
                  <a:pt x="1370252" y="40702"/>
                  <a:pt x="1379656" y="41692"/>
                  <a:pt x="1386840" y="38100"/>
                </a:cubicBezTo>
                <a:cubicBezTo>
                  <a:pt x="1395031" y="34004"/>
                  <a:pt x="1401509" y="26956"/>
                  <a:pt x="1409700" y="22860"/>
                </a:cubicBezTo>
                <a:cubicBezTo>
                  <a:pt x="1427923" y="13748"/>
                  <a:pt x="1450875" y="6595"/>
                  <a:pt x="1470660" y="0"/>
                </a:cubicBezTo>
                <a:cubicBezTo>
                  <a:pt x="1493170" y="3752"/>
                  <a:pt x="1524126" y="7662"/>
                  <a:pt x="1546860" y="15240"/>
                </a:cubicBezTo>
                <a:cubicBezTo>
                  <a:pt x="1559836" y="19565"/>
                  <a:pt x="1572105" y="25806"/>
                  <a:pt x="1584960" y="30480"/>
                </a:cubicBezTo>
                <a:cubicBezTo>
                  <a:pt x="1600057" y="35970"/>
                  <a:pt x="1617057" y="37206"/>
                  <a:pt x="1630680" y="45720"/>
                </a:cubicBezTo>
                <a:lnTo>
                  <a:pt x="1691640" y="83820"/>
                </a:lnTo>
                <a:cubicBezTo>
                  <a:pt x="1694180" y="91440"/>
                  <a:pt x="1698039" y="98741"/>
                  <a:pt x="1699260" y="106680"/>
                </a:cubicBezTo>
                <a:cubicBezTo>
                  <a:pt x="1712417" y="192202"/>
                  <a:pt x="1698845" y="158566"/>
                  <a:pt x="1714500" y="213360"/>
                </a:cubicBezTo>
                <a:cubicBezTo>
                  <a:pt x="1716707" y="221083"/>
                  <a:pt x="1718219" y="229199"/>
                  <a:pt x="1722120" y="236220"/>
                </a:cubicBezTo>
                <a:cubicBezTo>
                  <a:pt x="1731015" y="252231"/>
                  <a:pt x="1752600" y="281940"/>
                  <a:pt x="1752600" y="281940"/>
                </a:cubicBezTo>
                <a:cubicBezTo>
                  <a:pt x="1778000" y="279400"/>
                  <a:pt x="1803711" y="279024"/>
                  <a:pt x="1828800" y="274320"/>
                </a:cubicBezTo>
                <a:cubicBezTo>
                  <a:pt x="1844589" y="271360"/>
                  <a:pt x="1858768" y="262230"/>
                  <a:pt x="1874520" y="259080"/>
                </a:cubicBezTo>
                <a:cubicBezTo>
                  <a:pt x="1887220" y="256540"/>
                  <a:pt x="1900055" y="254601"/>
                  <a:pt x="1912620" y="251460"/>
                </a:cubicBezTo>
                <a:cubicBezTo>
                  <a:pt x="1920412" y="249512"/>
                  <a:pt x="1927757" y="246047"/>
                  <a:pt x="1935480" y="243840"/>
                </a:cubicBezTo>
                <a:cubicBezTo>
                  <a:pt x="1945550" y="240963"/>
                  <a:pt x="1955800" y="238760"/>
                  <a:pt x="1965960" y="236220"/>
                </a:cubicBezTo>
                <a:cubicBezTo>
                  <a:pt x="1981200" y="238760"/>
                  <a:pt x="1997861" y="236930"/>
                  <a:pt x="2011680" y="243840"/>
                </a:cubicBezTo>
                <a:cubicBezTo>
                  <a:pt x="2019871" y="247936"/>
                  <a:pt x="2022824" y="258509"/>
                  <a:pt x="2026920" y="266700"/>
                </a:cubicBezTo>
                <a:cubicBezTo>
                  <a:pt x="2039315" y="291490"/>
                  <a:pt x="2027942" y="290582"/>
                  <a:pt x="2049780" y="312420"/>
                </a:cubicBezTo>
                <a:cubicBezTo>
                  <a:pt x="2058944" y="321584"/>
                  <a:pt x="2093159" y="338916"/>
                  <a:pt x="2103120" y="342900"/>
                </a:cubicBezTo>
                <a:cubicBezTo>
                  <a:pt x="2118035" y="348866"/>
                  <a:pt x="2148840" y="358140"/>
                  <a:pt x="2148840" y="358140"/>
                </a:cubicBezTo>
                <a:cubicBezTo>
                  <a:pt x="2156460" y="365760"/>
                  <a:pt x="2164801" y="372721"/>
                  <a:pt x="2171700" y="381000"/>
                </a:cubicBezTo>
                <a:cubicBezTo>
                  <a:pt x="2177563" y="388035"/>
                  <a:pt x="2179905" y="397997"/>
                  <a:pt x="2186940" y="403860"/>
                </a:cubicBezTo>
                <a:cubicBezTo>
                  <a:pt x="2195666" y="411132"/>
                  <a:pt x="2207260" y="414020"/>
                  <a:pt x="2217420" y="419100"/>
                </a:cubicBezTo>
                <a:cubicBezTo>
                  <a:pt x="2219960" y="426720"/>
                  <a:pt x="2220022" y="435688"/>
                  <a:pt x="2225040" y="441960"/>
                </a:cubicBezTo>
                <a:cubicBezTo>
                  <a:pt x="2235783" y="455389"/>
                  <a:pt x="2255701" y="459800"/>
                  <a:pt x="2270760" y="464820"/>
                </a:cubicBezTo>
                <a:cubicBezTo>
                  <a:pt x="2319015" y="456778"/>
                  <a:pt x="2350360" y="454052"/>
                  <a:pt x="2392680" y="441960"/>
                </a:cubicBezTo>
                <a:cubicBezTo>
                  <a:pt x="2400403" y="439753"/>
                  <a:pt x="2408519" y="438241"/>
                  <a:pt x="2415540" y="434340"/>
                </a:cubicBezTo>
                <a:cubicBezTo>
                  <a:pt x="2431551" y="425445"/>
                  <a:pt x="2446020" y="414020"/>
                  <a:pt x="2461260" y="403860"/>
                </a:cubicBezTo>
                <a:lnTo>
                  <a:pt x="2484120" y="388620"/>
                </a:lnTo>
                <a:cubicBezTo>
                  <a:pt x="2496172" y="714020"/>
                  <a:pt x="2422008" y="563117"/>
                  <a:pt x="2575560" y="586740"/>
                </a:cubicBezTo>
                <a:cubicBezTo>
                  <a:pt x="2584612" y="588133"/>
                  <a:pt x="2585720" y="601980"/>
                  <a:pt x="2590800" y="609600"/>
                </a:cubicBezTo>
                <a:cubicBezTo>
                  <a:pt x="2593340" y="619760"/>
                  <a:pt x="2595543" y="630010"/>
                  <a:pt x="2598420" y="640080"/>
                </a:cubicBezTo>
                <a:cubicBezTo>
                  <a:pt x="2600627" y="647803"/>
                  <a:pt x="2606040" y="654908"/>
                  <a:pt x="2606040" y="662940"/>
                </a:cubicBezTo>
                <a:cubicBezTo>
                  <a:pt x="2606040" y="706195"/>
                  <a:pt x="2602724" y="749440"/>
                  <a:pt x="2598420" y="792480"/>
                </a:cubicBezTo>
                <a:cubicBezTo>
                  <a:pt x="2597621" y="800472"/>
                  <a:pt x="2594701" y="808319"/>
                  <a:pt x="2590800" y="815340"/>
                </a:cubicBezTo>
                <a:cubicBezTo>
                  <a:pt x="2581905" y="831351"/>
                  <a:pt x="2560320" y="861060"/>
                  <a:pt x="2560320" y="861060"/>
                </a:cubicBezTo>
                <a:cubicBezTo>
                  <a:pt x="2568637" y="985822"/>
                  <a:pt x="2530373" y="984269"/>
                  <a:pt x="2621280" y="967740"/>
                </a:cubicBezTo>
                <a:cubicBezTo>
                  <a:pt x="2631584" y="965867"/>
                  <a:pt x="2641600" y="962660"/>
                  <a:pt x="2651760" y="960120"/>
                </a:cubicBezTo>
                <a:cubicBezTo>
                  <a:pt x="2664460" y="962660"/>
                  <a:pt x="2677733" y="963192"/>
                  <a:pt x="2689860" y="967740"/>
                </a:cubicBezTo>
                <a:cubicBezTo>
                  <a:pt x="2698435" y="970956"/>
                  <a:pt x="2704529" y="978884"/>
                  <a:pt x="2712720" y="982980"/>
                </a:cubicBezTo>
                <a:cubicBezTo>
                  <a:pt x="2719904" y="986572"/>
                  <a:pt x="2727960" y="988060"/>
                  <a:pt x="2735580" y="990600"/>
                </a:cubicBezTo>
                <a:cubicBezTo>
                  <a:pt x="2769263" y="1041124"/>
                  <a:pt x="2729676" y="984982"/>
                  <a:pt x="2773680" y="1036320"/>
                </a:cubicBezTo>
                <a:cubicBezTo>
                  <a:pt x="2781945" y="1045963"/>
                  <a:pt x="2788920" y="1056640"/>
                  <a:pt x="2796540" y="1066800"/>
                </a:cubicBezTo>
                <a:cubicBezTo>
                  <a:pt x="2824330" y="1150170"/>
                  <a:pt x="2780009" y="1023890"/>
                  <a:pt x="2819400" y="1112520"/>
                </a:cubicBezTo>
                <a:cubicBezTo>
                  <a:pt x="2825924" y="1127200"/>
                  <a:pt x="2821274" y="1149329"/>
                  <a:pt x="2834640" y="1158240"/>
                </a:cubicBezTo>
                <a:cubicBezTo>
                  <a:pt x="2849880" y="1168400"/>
                  <a:pt x="2862984" y="1182928"/>
                  <a:pt x="2880360" y="1188720"/>
                </a:cubicBezTo>
                <a:cubicBezTo>
                  <a:pt x="2887980" y="1191260"/>
                  <a:pt x="2896036" y="1192748"/>
                  <a:pt x="2903220" y="1196340"/>
                </a:cubicBezTo>
                <a:cubicBezTo>
                  <a:pt x="2911411" y="1200436"/>
                  <a:pt x="2917711" y="1207861"/>
                  <a:pt x="2926080" y="1211580"/>
                </a:cubicBezTo>
                <a:cubicBezTo>
                  <a:pt x="2940760" y="1218104"/>
                  <a:pt x="2956885" y="1220854"/>
                  <a:pt x="2971800" y="1226820"/>
                </a:cubicBezTo>
                <a:lnTo>
                  <a:pt x="3009900" y="1242060"/>
                </a:lnTo>
                <a:cubicBezTo>
                  <a:pt x="3024256" y="1256416"/>
                  <a:pt x="3036524" y="1271673"/>
                  <a:pt x="3055620" y="1280160"/>
                </a:cubicBezTo>
                <a:cubicBezTo>
                  <a:pt x="3070300" y="1286684"/>
                  <a:pt x="3086100" y="1290320"/>
                  <a:pt x="3101340" y="1295400"/>
                </a:cubicBezTo>
                <a:lnTo>
                  <a:pt x="3124200" y="1303020"/>
                </a:lnTo>
                <a:cubicBezTo>
                  <a:pt x="3131820" y="1305560"/>
                  <a:pt x="3139137" y="1309320"/>
                  <a:pt x="3147060" y="1310640"/>
                </a:cubicBezTo>
                <a:cubicBezTo>
                  <a:pt x="3162300" y="1313180"/>
                  <a:pt x="3177791" y="1314513"/>
                  <a:pt x="3192780" y="1318260"/>
                </a:cubicBezTo>
                <a:cubicBezTo>
                  <a:pt x="3208365" y="1322156"/>
                  <a:pt x="3222915" y="1329604"/>
                  <a:pt x="3238500" y="1333500"/>
                </a:cubicBezTo>
                <a:cubicBezTo>
                  <a:pt x="3294695" y="1347549"/>
                  <a:pt x="3243674" y="1332452"/>
                  <a:pt x="3299460" y="1356360"/>
                </a:cubicBezTo>
                <a:cubicBezTo>
                  <a:pt x="3343627" y="1375289"/>
                  <a:pt x="3301249" y="1349932"/>
                  <a:pt x="3345180" y="1379220"/>
                </a:cubicBezTo>
                <a:cubicBezTo>
                  <a:pt x="3359702" y="1401002"/>
                  <a:pt x="3383770" y="1440343"/>
                  <a:pt x="3406140" y="1447800"/>
                </a:cubicBezTo>
                <a:cubicBezTo>
                  <a:pt x="3463599" y="1466953"/>
                  <a:pt x="3392774" y="1441117"/>
                  <a:pt x="3451860" y="1470660"/>
                </a:cubicBezTo>
                <a:cubicBezTo>
                  <a:pt x="3459044" y="1474252"/>
                  <a:pt x="3467199" y="1475460"/>
                  <a:pt x="3474720" y="1478280"/>
                </a:cubicBezTo>
                <a:cubicBezTo>
                  <a:pt x="3487527" y="1483083"/>
                  <a:pt x="3499641" y="1489859"/>
                  <a:pt x="3512820" y="1493520"/>
                </a:cubicBezTo>
                <a:cubicBezTo>
                  <a:pt x="3545472" y="1502590"/>
                  <a:pt x="3579004" y="1508161"/>
                  <a:pt x="3611880" y="1516380"/>
                </a:cubicBezTo>
                <a:cubicBezTo>
                  <a:pt x="3663254" y="1529223"/>
                  <a:pt x="3605452" y="1516891"/>
                  <a:pt x="3657600" y="1539240"/>
                </a:cubicBezTo>
                <a:cubicBezTo>
                  <a:pt x="3691780" y="1553889"/>
                  <a:pt x="3681283" y="1539652"/>
                  <a:pt x="3710940" y="1554480"/>
                </a:cubicBezTo>
                <a:cubicBezTo>
                  <a:pt x="3746035" y="1572028"/>
                  <a:pt x="3727096" y="1578407"/>
                  <a:pt x="3779520" y="1584960"/>
                </a:cubicBezTo>
                <a:cubicBezTo>
                  <a:pt x="3799840" y="1587500"/>
                  <a:pt x="3820313" y="1589021"/>
                  <a:pt x="3840480" y="1592580"/>
                </a:cubicBezTo>
                <a:cubicBezTo>
                  <a:pt x="3863541" y="1596650"/>
                  <a:pt x="3885823" y="1604915"/>
                  <a:pt x="3909060" y="1607820"/>
                </a:cubicBezTo>
                <a:cubicBezTo>
                  <a:pt x="3946950" y="1612556"/>
                  <a:pt x="3985260" y="1612900"/>
                  <a:pt x="4023360" y="1615440"/>
                </a:cubicBezTo>
                <a:cubicBezTo>
                  <a:pt x="4084320" y="1635760"/>
                  <a:pt x="4008120" y="1615440"/>
                  <a:pt x="4069080" y="1615440"/>
                </a:cubicBezTo>
                <a:cubicBezTo>
                  <a:pt x="4097135" y="1615440"/>
                  <a:pt x="4124960" y="1620520"/>
                  <a:pt x="4152900" y="1623060"/>
                </a:cubicBezTo>
                <a:cubicBezTo>
                  <a:pt x="4198747" y="1638342"/>
                  <a:pt x="4152957" y="1619292"/>
                  <a:pt x="4198620" y="1653540"/>
                </a:cubicBezTo>
                <a:cubicBezTo>
                  <a:pt x="4220599" y="1670025"/>
                  <a:pt x="4244340" y="1684020"/>
                  <a:pt x="4267200" y="1699260"/>
                </a:cubicBezTo>
                <a:lnTo>
                  <a:pt x="4312920" y="1729740"/>
                </a:lnTo>
                <a:cubicBezTo>
                  <a:pt x="4320540" y="1734820"/>
                  <a:pt x="4330285" y="1737654"/>
                  <a:pt x="4335780" y="1744980"/>
                </a:cubicBezTo>
                <a:cubicBezTo>
                  <a:pt x="4364135" y="1782786"/>
                  <a:pt x="4348073" y="1768415"/>
                  <a:pt x="4381500" y="1790700"/>
                </a:cubicBezTo>
                <a:cubicBezTo>
                  <a:pt x="4419338" y="1847457"/>
                  <a:pt x="4370707" y="1777748"/>
                  <a:pt x="4419600" y="1836420"/>
                </a:cubicBezTo>
                <a:cubicBezTo>
                  <a:pt x="4451350" y="1874520"/>
                  <a:pt x="4415790" y="1846580"/>
                  <a:pt x="4457700" y="1874520"/>
                </a:cubicBezTo>
                <a:cubicBezTo>
                  <a:pt x="4462780" y="1882140"/>
                  <a:pt x="4466048" y="1891349"/>
                  <a:pt x="4472940" y="1897380"/>
                </a:cubicBezTo>
                <a:cubicBezTo>
                  <a:pt x="4486724" y="1909441"/>
                  <a:pt x="4504357" y="1916418"/>
                  <a:pt x="4518660" y="1927860"/>
                </a:cubicBezTo>
                <a:lnTo>
                  <a:pt x="4556760" y="1958340"/>
                </a:lnTo>
                <a:cubicBezTo>
                  <a:pt x="4500264" y="1996004"/>
                  <a:pt x="4529001" y="1985228"/>
                  <a:pt x="4472940" y="1996440"/>
                </a:cubicBezTo>
                <a:cubicBezTo>
                  <a:pt x="4475480" y="2004060"/>
                  <a:pt x="4474024" y="2014631"/>
                  <a:pt x="4480560" y="2019300"/>
                </a:cubicBezTo>
                <a:cubicBezTo>
                  <a:pt x="4493632" y="2028637"/>
                  <a:pt x="4512914" y="2025629"/>
                  <a:pt x="4526280" y="2034540"/>
                </a:cubicBezTo>
                <a:lnTo>
                  <a:pt x="4549140" y="2049780"/>
                </a:lnTo>
                <a:cubicBezTo>
                  <a:pt x="4538980" y="2057400"/>
                  <a:pt x="4530019" y="2066960"/>
                  <a:pt x="4518660" y="2072640"/>
                </a:cubicBezTo>
                <a:cubicBezTo>
                  <a:pt x="4409844" y="2127048"/>
                  <a:pt x="4517324" y="2058291"/>
                  <a:pt x="4450080" y="2103120"/>
                </a:cubicBezTo>
                <a:cubicBezTo>
                  <a:pt x="4457700" y="2105660"/>
                  <a:pt x="4467260" y="2105060"/>
                  <a:pt x="4472940" y="2110740"/>
                </a:cubicBezTo>
                <a:cubicBezTo>
                  <a:pt x="4478620" y="2116420"/>
                  <a:pt x="4476968" y="2126416"/>
                  <a:pt x="4480560" y="2133600"/>
                </a:cubicBezTo>
                <a:cubicBezTo>
                  <a:pt x="4484656" y="2141791"/>
                  <a:pt x="4489840" y="2149507"/>
                  <a:pt x="4495800" y="2156460"/>
                </a:cubicBezTo>
                <a:cubicBezTo>
                  <a:pt x="4512448" y="2175882"/>
                  <a:pt x="4548468" y="2209576"/>
                  <a:pt x="4572000" y="2217420"/>
                </a:cubicBezTo>
                <a:lnTo>
                  <a:pt x="4594860" y="2225040"/>
                </a:lnTo>
                <a:cubicBezTo>
                  <a:pt x="4605020" y="2232660"/>
                  <a:pt x="4616903" y="2238408"/>
                  <a:pt x="4625340" y="2247900"/>
                </a:cubicBezTo>
                <a:cubicBezTo>
                  <a:pt x="4637509" y="2261590"/>
                  <a:pt x="4639437" y="2285429"/>
                  <a:pt x="4655820" y="2293620"/>
                </a:cubicBezTo>
                <a:cubicBezTo>
                  <a:pt x="4665980" y="2298700"/>
                  <a:pt x="4676437" y="2303224"/>
                  <a:pt x="4686300" y="2308860"/>
                </a:cubicBezTo>
                <a:cubicBezTo>
                  <a:pt x="4694251" y="2313404"/>
                  <a:pt x="4700706" y="2320578"/>
                  <a:pt x="4709160" y="2324100"/>
                </a:cubicBezTo>
                <a:cubicBezTo>
                  <a:pt x="4748418" y="2340457"/>
                  <a:pt x="4771425" y="2345381"/>
                  <a:pt x="4808220" y="2354580"/>
                </a:cubicBezTo>
                <a:cubicBezTo>
                  <a:pt x="4873299" y="2397966"/>
                  <a:pt x="4771113" y="2327684"/>
                  <a:pt x="4869180" y="2407920"/>
                </a:cubicBezTo>
                <a:cubicBezTo>
                  <a:pt x="4883356" y="2419519"/>
                  <a:pt x="4899660" y="2428240"/>
                  <a:pt x="4914900" y="2438400"/>
                </a:cubicBezTo>
                <a:lnTo>
                  <a:pt x="4937760" y="2453640"/>
                </a:lnTo>
                <a:cubicBezTo>
                  <a:pt x="4942840" y="2461260"/>
                  <a:pt x="4945849" y="2470779"/>
                  <a:pt x="4953000" y="2476500"/>
                </a:cubicBezTo>
                <a:cubicBezTo>
                  <a:pt x="4957969" y="2480475"/>
                  <a:pt x="5004349" y="2491242"/>
                  <a:pt x="5006340" y="2491740"/>
                </a:cubicBezTo>
                <a:cubicBezTo>
                  <a:pt x="5021580" y="2489200"/>
                  <a:pt x="5037941" y="2490395"/>
                  <a:pt x="5052060" y="2484120"/>
                </a:cubicBezTo>
                <a:cubicBezTo>
                  <a:pt x="5061908" y="2479743"/>
                  <a:pt x="5065072" y="2465637"/>
                  <a:pt x="5074920" y="2461260"/>
                </a:cubicBezTo>
                <a:cubicBezTo>
                  <a:pt x="5089039" y="2454985"/>
                  <a:pt x="5105400" y="2456180"/>
                  <a:pt x="5120640" y="2453640"/>
                </a:cubicBezTo>
                <a:cubicBezTo>
                  <a:pt x="5130800" y="2456180"/>
                  <a:pt x="5142406" y="2455451"/>
                  <a:pt x="5151120" y="2461260"/>
                </a:cubicBezTo>
                <a:cubicBezTo>
                  <a:pt x="5169029" y="2473199"/>
                  <a:pt x="5165031" y="2490871"/>
                  <a:pt x="5173980" y="2506980"/>
                </a:cubicBezTo>
                <a:cubicBezTo>
                  <a:pt x="5182875" y="2522991"/>
                  <a:pt x="5204460" y="2552700"/>
                  <a:pt x="5204460" y="2552700"/>
                </a:cubicBezTo>
                <a:cubicBezTo>
                  <a:pt x="5207000" y="2595880"/>
                  <a:pt x="5213959" y="2639026"/>
                  <a:pt x="5212080" y="2682240"/>
                </a:cubicBezTo>
                <a:cubicBezTo>
                  <a:pt x="5211382" y="2698289"/>
                  <a:pt x="5201920" y="2712720"/>
                  <a:pt x="5196840" y="2727960"/>
                </a:cubicBezTo>
                <a:cubicBezTo>
                  <a:pt x="5194300" y="2735580"/>
                  <a:pt x="5193675" y="2744137"/>
                  <a:pt x="5189220" y="2750820"/>
                </a:cubicBezTo>
                <a:cubicBezTo>
                  <a:pt x="5169525" y="2780363"/>
                  <a:pt x="5176876" y="2764992"/>
                  <a:pt x="5166360" y="2796540"/>
                </a:cubicBezTo>
                <a:cubicBezTo>
                  <a:pt x="5163820" y="2827020"/>
                  <a:pt x="5162118" y="2857581"/>
                  <a:pt x="5158740" y="2887980"/>
                </a:cubicBezTo>
                <a:cubicBezTo>
                  <a:pt x="5155547" y="2916716"/>
                  <a:pt x="5156174" y="2936266"/>
                  <a:pt x="5135880" y="2956560"/>
                </a:cubicBezTo>
                <a:cubicBezTo>
                  <a:pt x="5129404" y="2963036"/>
                  <a:pt x="5120640" y="2966720"/>
                  <a:pt x="5113020" y="2971800"/>
                </a:cubicBezTo>
                <a:cubicBezTo>
                  <a:pt x="5115560" y="2992120"/>
                  <a:pt x="5110322" y="3015071"/>
                  <a:pt x="5120640" y="3032760"/>
                </a:cubicBezTo>
                <a:cubicBezTo>
                  <a:pt x="5150642" y="3084192"/>
                  <a:pt x="5270187" y="3069347"/>
                  <a:pt x="5295900" y="3070860"/>
                </a:cubicBezTo>
                <a:cubicBezTo>
                  <a:pt x="5303520" y="3073400"/>
                  <a:pt x="5313080" y="3072800"/>
                  <a:pt x="5318760" y="3078480"/>
                </a:cubicBezTo>
                <a:cubicBezTo>
                  <a:pt x="5331712" y="3091432"/>
                  <a:pt x="5349240" y="3124200"/>
                  <a:pt x="5349240" y="3124200"/>
                </a:cubicBezTo>
                <a:cubicBezTo>
                  <a:pt x="5346700" y="3164840"/>
                  <a:pt x="5347971" y="3205899"/>
                  <a:pt x="5341620" y="3246120"/>
                </a:cubicBezTo>
                <a:cubicBezTo>
                  <a:pt x="5340192" y="3255166"/>
                  <a:pt x="5331703" y="3261528"/>
                  <a:pt x="5326380" y="3268980"/>
                </a:cubicBezTo>
                <a:cubicBezTo>
                  <a:pt x="5318998" y="3279314"/>
                  <a:pt x="5312134" y="3290128"/>
                  <a:pt x="5303520" y="3299460"/>
                </a:cubicBezTo>
                <a:cubicBezTo>
                  <a:pt x="5257353" y="3349474"/>
                  <a:pt x="5248471" y="3359464"/>
                  <a:pt x="5204460" y="3390900"/>
                </a:cubicBezTo>
                <a:cubicBezTo>
                  <a:pt x="5197008" y="3396223"/>
                  <a:pt x="5190372" y="3403508"/>
                  <a:pt x="5181600" y="3406140"/>
                </a:cubicBezTo>
                <a:cubicBezTo>
                  <a:pt x="5164397" y="3411301"/>
                  <a:pt x="5146040" y="3411220"/>
                  <a:pt x="5128260" y="3413760"/>
                </a:cubicBezTo>
                <a:cubicBezTo>
                  <a:pt x="5065043" y="3434832"/>
                  <a:pt x="5164486" y="3399457"/>
                  <a:pt x="5059680" y="3451860"/>
                </a:cubicBezTo>
                <a:lnTo>
                  <a:pt x="5029200" y="3467100"/>
                </a:lnTo>
                <a:cubicBezTo>
                  <a:pt x="5024120" y="3474720"/>
                  <a:pt x="5021580" y="3484880"/>
                  <a:pt x="5013960" y="3489960"/>
                </a:cubicBezTo>
                <a:cubicBezTo>
                  <a:pt x="5005246" y="3495769"/>
                  <a:pt x="4993286" y="3493903"/>
                  <a:pt x="4983480" y="3497580"/>
                </a:cubicBezTo>
                <a:cubicBezTo>
                  <a:pt x="4972844" y="3501568"/>
                  <a:pt x="4962243" y="3506218"/>
                  <a:pt x="4953000" y="3512820"/>
                </a:cubicBezTo>
                <a:cubicBezTo>
                  <a:pt x="4903056" y="3548495"/>
                  <a:pt x="4956317" y="3526954"/>
                  <a:pt x="4907280" y="3543300"/>
                </a:cubicBezTo>
                <a:cubicBezTo>
                  <a:pt x="4892040" y="3558540"/>
                  <a:pt x="4873515" y="3571087"/>
                  <a:pt x="4861560" y="3589020"/>
                </a:cubicBezTo>
                <a:cubicBezTo>
                  <a:pt x="4823806" y="3645651"/>
                  <a:pt x="4832618" y="3634264"/>
                  <a:pt x="4785360" y="3695700"/>
                </a:cubicBezTo>
                <a:cubicBezTo>
                  <a:pt x="4775444" y="3708591"/>
                  <a:pt x="4763902" y="3720268"/>
                  <a:pt x="4754880" y="3733800"/>
                </a:cubicBezTo>
                <a:cubicBezTo>
                  <a:pt x="4737647" y="3759649"/>
                  <a:pt x="4746116" y="3750184"/>
                  <a:pt x="4732020" y="376428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Dot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169FDC0-00F3-4E79-B423-E9555110687A}"/>
              </a:ext>
            </a:extLst>
          </p:cNvPr>
          <p:cNvSpPr/>
          <p:nvPr/>
        </p:nvSpPr>
        <p:spPr>
          <a:xfrm>
            <a:off x="10561320" y="5501640"/>
            <a:ext cx="434340" cy="1082040"/>
          </a:xfrm>
          <a:custGeom>
            <a:avLst/>
            <a:gdLst>
              <a:gd name="connsiteX0" fmla="*/ 83820 w 434340"/>
              <a:gd name="connsiteY0" fmla="*/ 0 h 1082040"/>
              <a:gd name="connsiteX1" fmla="*/ 22860 w 434340"/>
              <a:gd name="connsiteY1" fmla="*/ 45720 h 1082040"/>
              <a:gd name="connsiteX2" fmla="*/ 0 w 434340"/>
              <a:gd name="connsiteY2" fmla="*/ 53340 h 1082040"/>
              <a:gd name="connsiteX3" fmla="*/ 30480 w 434340"/>
              <a:gd name="connsiteY3" fmla="*/ 83820 h 1082040"/>
              <a:gd name="connsiteX4" fmla="*/ 76200 w 434340"/>
              <a:gd name="connsiteY4" fmla="*/ 114300 h 1082040"/>
              <a:gd name="connsiteX5" fmla="*/ 83820 w 434340"/>
              <a:gd name="connsiteY5" fmla="*/ 152400 h 1082040"/>
              <a:gd name="connsiteX6" fmla="*/ 129540 w 434340"/>
              <a:gd name="connsiteY6" fmla="*/ 175260 h 1082040"/>
              <a:gd name="connsiteX7" fmla="*/ 220980 w 434340"/>
              <a:gd name="connsiteY7" fmla="*/ 160020 h 1082040"/>
              <a:gd name="connsiteX8" fmla="*/ 274320 w 434340"/>
              <a:gd name="connsiteY8" fmla="*/ 121920 h 1082040"/>
              <a:gd name="connsiteX9" fmla="*/ 297180 w 434340"/>
              <a:gd name="connsiteY9" fmla="*/ 114300 h 1082040"/>
              <a:gd name="connsiteX10" fmla="*/ 388620 w 434340"/>
              <a:gd name="connsiteY10" fmla="*/ 144780 h 1082040"/>
              <a:gd name="connsiteX11" fmla="*/ 396240 w 434340"/>
              <a:gd name="connsiteY11" fmla="*/ 182880 h 1082040"/>
              <a:gd name="connsiteX12" fmla="*/ 403860 w 434340"/>
              <a:gd name="connsiteY12" fmla="*/ 274320 h 1082040"/>
              <a:gd name="connsiteX13" fmla="*/ 411480 w 434340"/>
              <a:gd name="connsiteY13" fmla="*/ 297180 h 1082040"/>
              <a:gd name="connsiteX14" fmla="*/ 434340 w 434340"/>
              <a:gd name="connsiteY14" fmla="*/ 373380 h 1082040"/>
              <a:gd name="connsiteX15" fmla="*/ 411480 w 434340"/>
              <a:gd name="connsiteY15" fmla="*/ 563880 h 1082040"/>
              <a:gd name="connsiteX16" fmla="*/ 396240 w 434340"/>
              <a:gd name="connsiteY16" fmla="*/ 586740 h 1082040"/>
              <a:gd name="connsiteX17" fmla="*/ 388620 w 434340"/>
              <a:gd name="connsiteY17" fmla="*/ 624840 h 1082040"/>
              <a:gd name="connsiteX18" fmla="*/ 365760 w 434340"/>
              <a:gd name="connsiteY18" fmla="*/ 632460 h 1082040"/>
              <a:gd name="connsiteX19" fmla="*/ 342900 w 434340"/>
              <a:gd name="connsiteY19" fmla="*/ 647700 h 1082040"/>
              <a:gd name="connsiteX20" fmla="*/ 320040 w 434340"/>
              <a:gd name="connsiteY20" fmla="*/ 655320 h 1082040"/>
              <a:gd name="connsiteX21" fmla="*/ 274320 w 434340"/>
              <a:gd name="connsiteY21" fmla="*/ 685800 h 1082040"/>
              <a:gd name="connsiteX22" fmla="*/ 160020 w 434340"/>
              <a:gd name="connsiteY22" fmla="*/ 701040 h 1082040"/>
              <a:gd name="connsiteX23" fmla="*/ 152400 w 434340"/>
              <a:gd name="connsiteY23" fmla="*/ 723900 h 1082040"/>
              <a:gd name="connsiteX24" fmla="*/ 167640 w 434340"/>
              <a:gd name="connsiteY24" fmla="*/ 777240 h 1082040"/>
              <a:gd name="connsiteX25" fmla="*/ 220980 w 434340"/>
              <a:gd name="connsiteY25" fmla="*/ 838200 h 1082040"/>
              <a:gd name="connsiteX26" fmla="*/ 297180 w 434340"/>
              <a:gd name="connsiteY26" fmla="*/ 982980 h 1082040"/>
              <a:gd name="connsiteX27" fmla="*/ 381000 w 434340"/>
              <a:gd name="connsiteY27" fmla="*/ 1051560 h 1082040"/>
              <a:gd name="connsiteX28" fmla="*/ 403860 w 434340"/>
              <a:gd name="connsiteY28" fmla="*/ 1066800 h 1082040"/>
              <a:gd name="connsiteX29" fmla="*/ 403860 w 434340"/>
              <a:gd name="connsiteY29" fmla="*/ 108204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34340" h="1082040">
                <a:moveTo>
                  <a:pt x="83820" y="0"/>
                </a:moveTo>
                <a:cubicBezTo>
                  <a:pt x="74474" y="7477"/>
                  <a:pt x="39034" y="37633"/>
                  <a:pt x="22860" y="45720"/>
                </a:cubicBezTo>
                <a:cubicBezTo>
                  <a:pt x="15676" y="49312"/>
                  <a:pt x="7620" y="50800"/>
                  <a:pt x="0" y="53340"/>
                </a:cubicBezTo>
                <a:cubicBezTo>
                  <a:pt x="12931" y="92133"/>
                  <a:pt x="-2771" y="65347"/>
                  <a:pt x="30480" y="83820"/>
                </a:cubicBezTo>
                <a:cubicBezTo>
                  <a:pt x="46491" y="92715"/>
                  <a:pt x="76200" y="114300"/>
                  <a:pt x="76200" y="114300"/>
                </a:cubicBezTo>
                <a:cubicBezTo>
                  <a:pt x="78740" y="127000"/>
                  <a:pt x="77394" y="141155"/>
                  <a:pt x="83820" y="152400"/>
                </a:cubicBezTo>
                <a:cubicBezTo>
                  <a:pt x="90771" y="164565"/>
                  <a:pt x="117806" y="171349"/>
                  <a:pt x="129540" y="175260"/>
                </a:cubicBezTo>
                <a:cubicBezTo>
                  <a:pt x="139925" y="174106"/>
                  <a:pt x="199410" y="172346"/>
                  <a:pt x="220980" y="160020"/>
                </a:cubicBezTo>
                <a:cubicBezTo>
                  <a:pt x="245141" y="146214"/>
                  <a:pt x="250733" y="133714"/>
                  <a:pt x="274320" y="121920"/>
                </a:cubicBezTo>
                <a:cubicBezTo>
                  <a:pt x="281504" y="118328"/>
                  <a:pt x="289560" y="116840"/>
                  <a:pt x="297180" y="114300"/>
                </a:cubicBezTo>
                <a:cubicBezTo>
                  <a:pt x="345244" y="119106"/>
                  <a:pt x="372584" y="102017"/>
                  <a:pt x="388620" y="144780"/>
                </a:cubicBezTo>
                <a:cubicBezTo>
                  <a:pt x="393168" y="156907"/>
                  <a:pt x="393700" y="170180"/>
                  <a:pt x="396240" y="182880"/>
                </a:cubicBezTo>
                <a:cubicBezTo>
                  <a:pt x="398780" y="213360"/>
                  <a:pt x="399818" y="244003"/>
                  <a:pt x="403860" y="274320"/>
                </a:cubicBezTo>
                <a:cubicBezTo>
                  <a:pt x="404922" y="282282"/>
                  <a:pt x="409273" y="289457"/>
                  <a:pt x="411480" y="297180"/>
                </a:cubicBezTo>
                <a:cubicBezTo>
                  <a:pt x="434512" y="377793"/>
                  <a:pt x="398123" y="264730"/>
                  <a:pt x="434340" y="373380"/>
                </a:cubicBezTo>
                <a:cubicBezTo>
                  <a:pt x="429987" y="456086"/>
                  <a:pt x="440636" y="498280"/>
                  <a:pt x="411480" y="563880"/>
                </a:cubicBezTo>
                <a:cubicBezTo>
                  <a:pt x="407761" y="572249"/>
                  <a:pt x="401320" y="579120"/>
                  <a:pt x="396240" y="586740"/>
                </a:cubicBezTo>
                <a:cubicBezTo>
                  <a:pt x="393700" y="599440"/>
                  <a:pt x="395804" y="614064"/>
                  <a:pt x="388620" y="624840"/>
                </a:cubicBezTo>
                <a:cubicBezTo>
                  <a:pt x="384165" y="631523"/>
                  <a:pt x="372944" y="628868"/>
                  <a:pt x="365760" y="632460"/>
                </a:cubicBezTo>
                <a:cubicBezTo>
                  <a:pt x="357569" y="636556"/>
                  <a:pt x="351091" y="643604"/>
                  <a:pt x="342900" y="647700"/>
                </a:cubicBezTo>
                <a:cubicBezTo>
                  <a:pt x="335716" y="651292"/>
                  <a:pt x="327061" y="651419"/>
                  <a:pt x="320040" y="655320"/>
                </a:cubicBezTo>
                <a:cubicBezTo>
                  <a:pt x="304029" y="664215"/>
                  <a:pt x="292452" y="683210"/>
                  <a:pt x="274320" y="685800"/>
                </a:cubicBezTo>
                <a:cubicBezTo>
                  <a:pt x="200708" y="696316"/>
                  <a:pt x="238802" y="691192"/>
                  <a:pt x="160020" y="701040"/>
                </a:cubicBezTo>
                <a:cubicBezTo>
                  <a:pt x="157480" y="708660"/>
                  <a:pt x="152400" y="715868"/>
                  <a:pt x="152400" y="723900"/>
                </a:cubicBezTo>
                <a:cubicBezTo>
                  <a:pt x="152400" y="726440"/>
                  <a:pt x="164047" y="771850"/>
                  <a:pt x="167640" y="777240"/>
                </a:cubicBezTo>
                <a:cubicBezTo>
                  <a:pt x="199376" y="824845"/>
                  <a:pt x="187728" y="771697"/>
                  <a:pt x="220980" y="838200"/>
                </a:cubicBezTo>
                <a:cubicBezTo>
                  <a:pt x="271667" y="939574"/>
                  <a:pt x="233367" y="919167"/>
                  <a:pt x="297180" y="982980"/>
                </a:cubicBezTo>
                <a:cubicBezTo>
                  <a:pt x="317328" y="1003128"/>
                  <a:pt x="355016" y="1033000"/>
                  <a:pt x="381000" y="1051560"/>
                </a:cubicBezTo>
                <a:cubicBezTo>
                  <a:pt x="388452" y="1056883"/>
                  <a:pt x="398365" y="1059474"/>
                  <a:pt x="403860" y="1066800"/>
                </a:cubicBezTo>
                <a:cubicBezTo>
                  <a:pt x="406908" y="1070864"/>
                  <a:pt x="403860" y="1076960"/>
                  <a:pt x="403860" y="108204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23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1458</Words>
  <Application>Microsoft Office PowerPoint</Application>
  <PresentationFormat>Widescreen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Mountain Navigation Basics</vt:lpstr>
      <vt:lpstr>Aims for the Course</vt:lpstr>
      <vt:lpstr>Reading the map - contours</vt:lpstr>
      <vt:lpstr>Reading the map - contours</vt:lpstr>
      <vt:lpstr>Reading the map – grid references</vt:lpstr>
      <vt:lpstr>Reading the map - distance</vt:lpstr>
      <vt:lpstr>How long will it take?</vt:lpstr>
      <vt:lpstr>How long will it take?</vt:lpstr>
      <vt:lpstr>Distance/timing exercise</vt:lpstr>
      <vt:lpstr>Keeping track of Distance </vt:lpstr>
      <vt:lpstr>Using a compass – setting the map</vt:lpstr>
      <vt:lpstr>Using a compass – taking a bearing</vt:lpstr>
      <vt:lpstr>Using the compass – taking a bearing </vt:lpstr>
      <vt:lpstr>Using the compass – taking a bearing</vt:lpstr>
      <vt:lpstr>Using the compass – using the bearing</vt:lpstr>
      <vt:lpstr>Using the compass – Aspect of Slope</vt:lpstr>
      <vt:lpstr>Walking on a Bearing</vt:lpstr>
      <vt:lpstr>Aiming Off</vt:lpstr>
      <vt:lpstr>Other Tools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McDonald</dc:creator>
  <cp:lastModifiedBy>Steven McDonald</cp:lastModifiedBy>
  <cp:revision>38</cp:revision>
  <cp:lastPrinted>2017-11-18T00:28:16Z</cp:lastPrinted>
  <dcterms:created xsi:type="dcterms:W3CDTF">2017-11-17T11:25:59Z</dcterms:created>
  <dcterms:modified xsi:type="dcterms:W3CDTF">2017-11-20T15:35:57Z</dcterms:modified>
</cp:coreProperties>
</file>